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25"/>
  </p:notesMasterIdLst>
  <p:handoutMasterIdLst>
    <p:handoutMasterId r:id="rId26"/>
  </p:handoutMasterIdLst>
  <p:sldIdLst>
    <p:sldId id="336" r:id="rId2"/>
    <p:sldId id="293" r:id="rId3"/>
    <p:sldId id="341" r:id="rId4"/>
    <p:sldId id="385" r:id="rId5"/>
    <p:sldId id="386" r:id="rId6"/>
    <p:sldId id="322" r:id="rId7"/>
    <p:sldId id="325" r:id="rId8"/>
    <p:sldId id="323" r:id="rId9"/>
    <p:sldId id="324" r:id="rId10"/>
    <p:sldId id="388" r:id="rId11"/>
    <p:sldId id="421" r:id="rId12"/>
    <p:sldId id="350" r:id="rId13"/>
    <p:sldId id="307" r:id="rId14"/>
    <p:sldId id="352" r:id="rId15"/>
    <p:sldId id="308" r:id="rId16"/>
    <p:sldId id="391" r:id="rId17"/>
    <p:sldId id="351" r:id="rId18"/>
    <p:sldId id="382" r:id="rId19"/>
    <p:sldId id="390" r:id="rId20"/>
    <p:sldId id="415" r:id="rId21"/>
    <p:sldId id="416" r:id="rId22"/>
    <p:sldId id="425" r:id="rId23"/>
    <p:sldId id="318"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9966FF"/>
    <a:srgbClr val="CC3399"/>
    <a:srgbClr val="009800"/>
    <a:srgbClr val="00FFFF"/>
    <a:srgbClr val="D7E836"/>
    <a:srgbClr val="FFFF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654" autoAdjust="0"/>
  </p:normalViewPr>
  <p:slideViewPr>
    <p:cSldViewPr>
      <p:cViewPr varScale="1">
        <p:scale>
          <a:sx n="84" d="100"/>
          <a:sy n="84" d="100"/>
        </p:scale>
        <p:origin x="138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22"/>
    </p:cViewPr>
  </p:sorterViewPr>
  <p:notesViewPr>
    <p:cSldViewPr>
      <p:cViewPr varScale="1">
        <p:scale>
          <a:sx n="40" d="100"/>
          <a:sy n="40" d="100"/>
        </p:scale>
        <p:origin x="-150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4.svg"/><Relationship Id="rId1" Type="http://schemas.openxmlformats.org/officeDocument/2006/relationships/image" Target="../media/image5.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9.png"/></Relationships>
</file>

<file path=ppt/diagrams/_rels/data4.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9.svg"/><Relationship Id="rId1" Type="http://schemas.openxmlformats.org/officeDocument/2006/relationships/image" Target="../media/image10.png"/><Relationship Id="rId6" Type="http://schemas.openxmlformats.org/officeDocument/2006/relationships/image" Target="../media/image23.svg"/><Relationship Id="rId5" Type="http://schemas.openxmlformats.org/officeDocument/2006/relationships/image" Target="../media/image1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4.svg"/><Relationship Id="rId1" Type="http://schemas.openxmlformats.org/officeDocument/2006/relationships/image" Target="../media/image5.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9.png"/></Relationships>
</file>

<file path=ppt/diagrams/_rels/drawing4.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9.svg"/><Relationship Id="rId1" Type="http://schemas.openxmlformats.org/officeDocument/2006/relationships/image" Target="../media/image10.png"/><Relationship Id="rId6" Type="http://schemas.openxmlformats.org/officeDocument/2006/relationships/image" Target="../media/image23.svg"/><Relationship Id="rId5" Type="http://schemas.openxmlformats.org/officeDocument/2006/relationships/image" Target="../media/image1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3855FE9-801E-42A3-9A15-D63B36EE0584}" type="doc">
      <dgm:prSet loTypeId="urn:microsoft.com/office/officeart/2005/8/layout/list1" loCatId="list" qsTypeId="urn:microsoft.com/office/officeart/2005/8/quickstyle/simple4" qsCatId="simple" csTypeId="urn:microsoft.com/office/officeart/2005/8/colors/colorful5" csCatId="colorful"/>
      <dgm:spPr/>
      <dgm:t>
        <a:bodyPr/>
        <a:lstStyle/>
        <a:p>
          <a:endParaRPr lang="en-US"/>
        </a:p>
      </dgm:t>
    </dgm:pt>
    <dgm:pt modelId="{FCF3AE78-AF66-4665-A4C1-0761A690D061}">
      <dgm:prSet/>
      <dgm:spPr/>
      <dgm:t>
        <a:bodyPr/>
        <a:lstStyle/>
        <a:p>
          <a:r>
            <a:rPr lang="en-US" b="1"/>
            <a:t>Definition of an Insurance Contract</a:t>
          </a:r>
          <a:endParaRPr lang="en-US"/>
        </a:p>
      </dgm:t>
    </dgm:pt>
    <dgm:pt modelId="{FC90BB86-05DD-4945-9A45-CDFF5053D1AD}" type="parTrans" cxnId="{6CEBBF49-FDB0-446E-9080-AFBA206658D9}">
      <dgm:prSet/>
      <dgm:spPr/>
      <dgm:t>
        <a:bodyPr/>
        <a:lstStyle/>
        <a:p>
          <a:endParaRPr lang="en-US"/>
        </a:p>
      </dgm:t>
    </dgm:pt>
    <dgm:pt modelId="{32ECC06B-3B3B-45F8-B7F8-38FAE943C1E5}" type="sibTrans" cxnId="{6CEBBF49-FDB0-446E-9080-AFBA206658D9}">
      <dgm:prSet/>
      <dgm:spPr/>
      <dgm:t>
        <a:bodyPr/>
        <a:lstStyle/>
        <a:p>
          <a:endParaRPr lang="en-US"/>
        </a:p>
      </dgm:t>
    </dgm:pt>
    <dgm:pt modelId="{4FE80D5A-3F46-4A04-84EA-02EE76169579}">
      <dgm:prSet/>
      <dgm:spPr/>
      <dgm:t>
        <a:bodyPr/>
        <a:lstStyle/>
        <a:p>
          <a:r>
            <a:rPr lang="en-US" b="1"/>
            <a:t>“An agreement whereby one party, the insurer, in return for a consideration, the premium, undertakes to pay to the other party, the insured, a sum of money or its equivalent in kind on the happening of a specified event, which is contrary to the insured’s financial interest”</a:t>
          </a:r>
          <a:endParaRPr lang="en-US"/>
        </a:p>
      </dgm:t>
    </dgm:pt>
    <dgm:pt modelId="{46B865B6-169A-4BCF-8822-324F61FD9D0E}" type="parTrans" cxnId="{28DBC208-C276-4516-AC87-D160D95A3382}">
      <dgm:prSet/>
      <dgm:spPr/>
      <dgm:t>
        <a:bodyPr/>
        <a:lstStyle/>
        <a:p>
          <a:endParaRPr lang="en-US"/>
        </a:p>
      </dgm:t>
    </dgm:pt>
    <dgm:pt modelId="{D9E3D176-C593-4B38-8676-1F85B834D004}" type="sibTrans" cxnId="{28DBC208-C276-4516-AC87-D160D95A3382}">
      <dgm:prSet/>
      <dgm:spPr/>
      <dgm:t>
        <a:bodyPr/>
        <a:lstStyle/>
        <a:p>
          <a:endParaRPr lang="en-US"/>
        </a:p>
      </dgm:t>
    </dgm:pt>
    <dgm:pt modelId="{89FCA2DE-F467-49B8-B9BD-213C2D53155F}">
      <dgm:prSet/>
      <dgm:spPr/>
      <dgm:t>
        <a:bodyPr/>
        <a:lstStyle/>
        <a:p>
          <a:r>
            <a:rPr lang="en-US" b="1"/>
            <a:t>Subject-matter of  an Insurance Contract</a:t>
          </a:r>
          <a:endParaRPr lang="en-US"/>
        </a:p>
      </dgm:t>
    </dgm:pt>
    <dgm:pt modelId="{A0D3356D-3073-4F5B-A85E-BBA09FAEC3B9}" type="parTrans" cxnId="{64D6CDD4-283F-441C-A723-CAA5C443B3A5}">
      <dgm:prSet/>
      <dgm:spPr/>
      <dgm:t>
        <a:bodyPr/>
        <a:lstStyle/>
        <a:p>
          <a:endParaRPr lang="en-US"/>
        </a:p>
      </dgm:t>
    </dgm:pt>
    <dgm:pt modelId="{82720B88-6AD5-4EC1-8728-B088F142542B}" type="sibTrans" cxnId="{64D6CDD4-283F-441C-A723-CAA5C443B3A5}">
      <dgm:prSet/>
      <dgm:spPr/>
      <dgm:t>
        <a:bodyPr/>
        <a:lstStyle/>
        <a:p>
          <a:endParaRPr lang="en-US"/>
        </a:p>
      </dgm:t>
    </dgm:pt>
    <dgm:pt modelId="{A45E2A0E-4A2E-412A-B274-7C3EE810DA67}">
      <dgm:prSet/>
      <dgm:spPr/>
      <dgm:t>
        <a:bodyPr/>
        <a:lstStyle/>
        <a:p>
          <a:r>
            <a:rPr lang="en-US" b="1"/>
            <a:t>“… what is it that is insured in a fire policy? Not the bricks and materials used in building the house, but the financial interest (i.e. money) of the insured in the subject-matter of insurance …”                               (Lord Justice Brett in Castellian v. Preston – 1883)</a:t>
          </a:r>
          <a:endParaRPr lang="en-US"/>
        </a:p>
      </dgm:t>
    </dgm:pt>
    <dgm:pt modelId="{254739D4-15D0-4D0A-BB38-DD72BD203992}" type="parTrans" cxnId="{0703BF94-74F4-4201-A1B6-77B8826A784D}">
      <dgm:prSet/>
      <dgm:spPr/>
      <dgm:t>
        <a:bodyPr/>
        <a:lstStyle/>
        <a:p>
          <a:endParaRPr lang="en-US"/>
        </a:p>
      </dgm:t>
    </dgm:pt>
    <dgm:pt modelId="{9018B183-6343-4B70-B686-1C2FF8663E49}" type="sibTrans" cxnId="{0703BF94-74F4-4201-A1B6-77B8826A784D}">
      <dgm:prSet/>
      <dgm:spPr/>
      <dgm:t>
        <a:bodyPr/>
        <a:lstStyle/>
        <a:p>
          <a:endParaRPr lang="en-US"/>
        </a:p>
      </dgm:t>
    </dgm:pt>
    <dgm:pt modelId="{9B2ADC29-C22A-4F91-8C47-A8C4B386D063}" type="pres">
      <dgm:prSet presAssocID="{C3855FE9-801E-42A3-9A15-D63B36EE0584}" presName="linear" presStyleCnt="0">
        <dgm:presLayoutVars>
          <dgm:dir/>
          <dgm:animLvl val="lvl"/>
          <dgm:resizeHandles val="exact"/>
        </dgm:presLayoutVars>
      </dgm:prSet>
      <dgm:spPr/>
      <dgm:t>
        <a:bodyPr/>
        <a:lstStyle/>
        <a:p>
          <a:endParaRPr lang="en-US"/>
        </a:p>
      </dgm:t>
    </dgm:pt>
    <dgm:pt modelId="{CC6C165E-5970-43F5-9BBA-FD9872671164}" type="pres">
      <dgm:prSet presAssocID="{FCF3AE78-AF66-4665-A4C1-0761A690D061}" presName="parentLin" presStyleCnt="0"/>
      <dgm:spPr/>
    </dgm:pt>
    <dgm:pt modelId="{07FA4B2D-9B20-484B-BE15-E406A5A5702D}" type="pres">
      <dgm:prSet presAssocID="{FCF3AE78-AF66-4665-A4C1-0761A690D061}" presName="parentLeftMargin" presStyleLbl="node1" presStyleIdx="0" presStyleCnt="2"/>
      <dgm:spPr/>
      <dgm:t>
        <a:bodyPr/>
        <a:lstStyle/>
        <a:p>
          <a:endParaRPr lang="en-US"/>
        </a:p>
      </dgm:t>
    </dgm:pt>
    <dgm:pt modelId="{67C27AAA-7027-4A75-84D7-2C05D3A292FA}" type="pres">
      <dgm:prSet presAssocID="{FCF3AE78-AF66-4665-A4C1-0761A690D061}" presName="parentText" presStyleLbl="node1" presStyleIdx="0" presStyleCnt="2">
        <dgm:presLayoutVars>
          <dgm:chMax val="0"/>
          <dgm:bulletEnabled val="1"/>
        </dgm:presLayoutVars>
      </dgm:prSet>
      <dgm:spPr/>
      <dgm:t>
        <a:bodyPr/>
        <a:lstStyle/>
        <a:p>
          <a:endParaRPr lang="en-US"/>
        </a:p>
      </dgm:t>
    </dgm:pt>
    <dgm:pt modelId="{6FF9F1F7-3B91-4077-ADE8-FCE2D21A3D5D}" type="pres">
      <dgm:prSet presAssocID="{FCF3AE78-AF66-4665-A4C1-0761A690D061}" presName="negativeSpace" presStyleCnt="0"/>
      <dgm:spPr/>
    </dgm:pt>
    <dgm:pt modelId="{00D34F78-D134-4D69-9DB0-A60F3942B4D9}" type="pres">
      <dgm:prSet presAssocID="{FCF3AE78-AF66-4665-A4C1-0761A690D061}" presName="childText" presStyleLbl="conFgAcc1" presStyleIdx="0" presStyleCnt="2">
        <dgm:presLayoutVars>
          <dgm:bulletEnabled val="1"/>
        </dgm:presLayoutVars>
      </dgm:prSet>
      <dgm:spPr/>
      <dgm:t>
        <a:bodyPr/>
        <a:lstStyle/>
        <a:p>
          <a:endParaRPr lang="en-US"/>
        </a:p>
      </dgm:t>
    </dgm:pt>
    <dgm:pt modelId="{CCAACF0F-3F4E-448C-86B5-63E9EEBA1ED8}" type="pres">
      <dgm:prSet presAssocID="{32ECC06B-3B3B-45F8-B7F8-38FAE943C1E5}" presName="spaceBetweenRectangles" presStyleCnt="0"/>
      <dgm:spPr/>
    </dgm:pt>
    <dgm:pt modelId="{98D9319C-A263-48AA-86CB-37478DF23704}" type="pres">
      <dgm:prSet presAssocID="{89FCA2DE-F467-49B8-B9BD-213C2D53155F}" presName="parentLin" presStyleCnt="0"/>
      <dgm:spPr/>
    </dgm:pt>
    <dgm:pt modelId="{BFF3FEA9-3565-42EE-847F-C619B091DF65}" type="pres">
      <dgm:prSet presAssocID="{89FCA2DE-F467-49B8-B9BD-213C2D53155F}" presName="parentLeftMargin" presStyleLbl="node1" presStyleIdx="0" presStyleCnt="2"/>
      <dgm:spPr/>
      <dgm:t>
        <a:bodyPr/>
        <a:lstStyle/>
        <a:p>
          <a:endParaRPr lang="en-US"/>
        </a:p>
      </dgm:t>
    </dgm:pt>
    <dgm:pt modelId="{BC08E45C-F5D9-4A63-97F2-02EE1869A556}" type="pres">
      <dgm:prSet presAssocID="{89FCA2DE-F467-49B8-B9BD-213C2D53155F}" presName="parentText" presStyleLbl="node1" presStyleIdx="1" presStyleCnt="2">
        <dgm:presLayoutVars>
          <dgm:chMax val="0"/>
          <dgm:bulletEnabled val="1"/>
        </dgm:presLayoutVars>
      </dgm:prSet>
      <dgm:spPr/>
      <dgm:t>
        <a:bodyPr/>
        <a:lstStyle/>
        <a:p>
          <a:endParaRPr lang="en-US"/>
        </a:p>
      </dgm:t>
    </dgm:pt>
    <dgm:pt modelId="{265AAD27-170F-4331-9B87-A54570D6CCD1}" type="pres">
      <dgm:prSet presAssocID="{89FCA2DE-F467-49B8-B9BD-213C2D53155F}" presName="negativeSpace" presStyleCnt="0"/>
      <dgm:spPr/>
    </dgm:pt>
    <dgm:pt modelId="{0B28565E-6A16-4CFE-82C8-BDCC7BEDA3C9}" type="pres">
      <dgm:prSet presAssocID="{89FCA2DE-F467-49B8-B9BD-213C2D53155F}" presName="childText" presStyleLbl="conFgAcc1" presStyleIdx="1" presStyleCnt="2">
        <dgm:presLayoutVars>
          <dgm:bulletEnabled val="1"/>
        </dgm:presLayoutVars>
      </dgm:prSet>
      <dgm:spPr/>
      <dgm:t>
        <a:bodyPr/>
        <a:lstStyle/>
        <a:p>
          <a:endParaRPr lang="en-US"/>
        </a:p>
      </dgm:t>
    </dgm:pt>
  </dgm:ptLst>
  <dgm:cxnLst>
    <dgm:cxn modelId="{FFCE2F95-8588-4CA0-9C98-2598F179340E}" type="presOf" srcId="{89FCA2DE-F467-49B8-B9BD-213C2D53155F}" destId="{BC08E45C-F5D9-4A63-97F2-02EE1869A556}" srcOrd="1" destOrd="0" presId="urn:microsoft.com/office/officeart/2005/8/layout/list1"/>
    <dgm:cxn modelId="{28DBC208-C276-4516-AC87-D160D95A3382}" srcId="{FCF3AE78-AF66-4665-A4C1-0761A690D061}" destId="{4FE80D5A-3F46-4A04-84EA-02EE76169579}" srcOrd="0" destOrd="0" parTransId="{46B865B6-169A-4BCF-8822-324F61FD9D0E}" sibTransId="{D9E3D176-C593-4B38-8676-1F85B834D004}"/>
    <dgm:cxn modelId="{8DD53C93-07CA-4386-B44F-FA5BAE656102}" type="presOf" srcId="{89FCA2DE-F467-49B8-B9BD-213C2D53155F}" destId="{BFF3FEA9-3565-42EE-847F-C619B091DF65}" srcOrd="0" destOrd="0" presId="urn:microsoft.com/office/officeart/2005/8/layout/list1"/>
    <dgm:cxn modelId="{9CB60774-1371-44F8-9936-CB7DF9E858BB}" type="presOf" srcId="{C3855FE9-801E-42A3-9A15-D63B36EE0584}" destId="{9B2ADC29-C22A-4F91-8C47-A8C4B386D063}" srcOrd="0" destOrd="0" presId="urn:microsoft.com/office/officeart/2005/8/layout/list1"/>
    <dgm:cxn modelId="{3A273D69-3641-45A9-96F3-18A93BA5D70C}" type="presOf" srcId="{A45E2A0E-4A2E-412A-B274-7C3EE810DA67}" destId="{0B28565E-6A16-4CFE-82C8-BDCC7BEDA3C9}" srcOrd="0" destOrd="0" presId="urn:microsoft.com/office/officeart/2005/8/layout/list1"/>
    <dgm:cxn modelId="{0703BF94-74F4-4201-A1B6-77B8826A784D}" srcId="{89FCA2DE-F467-49B8-B9BD-213C2D53155F}" destId="{A45E2A0E-4A2E-412A-B274-7C3EE810DA67}" srcOrd="0" destOrd="0" parTransId="{254739D4-15D0-4D0A-BB38-DD72BD203992}" sibTransId="{9018B183-6343-4B70-B686-1C2FF8663E49}"/>
    <dgm:cxn modelId="{3D688569-EEA4-4A8C-8D97-9811C21F8CE4}" type="presOf" srcId="{FCF3AE78-AF66-4665-A4C1-0761A690D061}" destId="{67C27AAA-7027-4A75-84D7-2C05D3A292FA}" srcOrd="1" destOrd="0" presId="urn:microsoft.com/office/officeart/2005/8/layout/list1"/>
    <dgm:cxn modelId="{6CEBBF49-FDB0-446E-9080-AFBA206658D9}" srcId="{C3855FE9-801E-42A3-9A15-D63B36EE0584}" destId="{FCF3AE78-AF66-4665-A4C1-0761A690D061}" srcOrd="0" destOrd="0" parTransId="{FC90BB86-05DD-4945-9A45-CDFF5053D1AD}" sibTransId="{32ECC06B-3B3B-45F8-B7F8-38FAE943C1E5}"/>
    <dgm:cxn modelId="{64D6CDD4-283F-441C-A723-CAA5C443B3A5}" srcId="{C3855FE9-801E-42A3-9A15-D63B36EE0584}" destId="{89FCA2DE-F467-49B8-B9BD-213C2D53155F}" srcOrd="1" destOrd="0" parTransId="{A0D3356D-3073-4F5B-A85E-BBA09FAEC3B9}" sibTransId="{82720B88-6AD5-4EC1-8728-B088F142542B}"/>
    <dgm:cxn modelId="{DD52558E-6D7D-40DF-8FCA-218E794AA271}" type="presOf" srcId="{FCF3AE78-AF66-4665-A4C1-0761A690D061}" destId="{07FA4B2D-9B20-484B-BE15-E406A5A5702D}" srcOrd="0" destOrd="0" presId="urn:microsoft.com/office/officeart/2005/8/layout/list1"/>
    <dgm:cxn modelId="{0F28CEEE-C0F8-47CE-9F26-4AA0F9566096}" type="presOf" srcId="{4FE80D5A-3F46-4A04-84EA-02EE76169579}" destId="{00D34F78-D134-4D69-9DB0-A60F3942B4D9}" srcOrd="0" destOrd="0" presId="urn:microsoft.com/office/officeart/2005/8/layout/list1"/>
    <dgm:cxn modelId="{A0FA0853-26D3-4F95-BDB3-63CFD8B3A22B}" type="presParOf" srcId="{9B2ADC29-C22A-4F91-8C47-A8C4B386D063}" destId="{CC6C165E-5970-43F5-9BBA-FD9872671164}" srcOrd="0" destOrd="0" presId="urn:microsoft.com/office/officeart/2005/8/layout/list1"/>
    <dgm:cxn modelId="{B20262DE-CAFD-4AD5-83D6-897396079F6E}" type="presParOf" srcId="{CC6C165E-5970-43F5-9BBA-FD9872671164}" destId="{07FA4B2D-9B20-484B-BE15-E406A5A5702D}" srcOrd="0" destOrd="0" presId="urn:microsoft.com/office/officeart/2005/8/layout/list1"/>
    <dgm:cxn modelId="{33D92395-6C71-40E9-B462-7E2D47992DC8}" type="presParOf" srcId="{CC6C165E-5970-43F5-9BBA-FD9872671164}" destId="{67C27AAA-7027-4A75-84D7-2C05D3A292FA}" srcOrd="1" destOrd="0" presId="urn:microsoft.com/office/officeart/2005/8/layout/list1"/>
    <dgm:cxn modelId="{8825E2C6-5C21-4321-884B-465AF04FA9F6}" type="presParOf" srcId="{9B2ADC29-C22A-4F91-8C47-A8C4B386D063}" destId="{6FF9F1F7-3B91-4077-ADE8-FCE2D21A3D5D}" srcOrd="1" destOrd="0" presId="urn:microsoft.com/office/officeart/2005/8/layout/list1"/>
    <dgm:cxn modelId="{1448EACD-766E-4C3C-8141-E8F7F49EEADA}" type="presParOf" srcId="{9B2ADC29-C22A-4F91-8C47-A8C4B386D063}" destId="{00D34F78-D134-4D69-9DB0-A60F3942B4D9}" srcOrd="2" destOrd="0" presId="urn:microsoft.com/office/officeart/2005/8/layout/list1"/>
    <dgm:cxn modelId="{7B7119F1-3DB2-41CA-B564-B4F5399F8406}" type="presParOf" srcId="{9B2ADC29-C22A-4F91-8C47-A8C4B386D063}" destId="{CCAACF0F-3F4E-448C-86B5-63E9EEBA1ED8}" srcOrd="3" destOrd="0" presId="urn:microsoft.com/office/officeart/2005/8/layout/list1"/>
    <dgm:cxn modelId="{49A2B9E0-ADC5-45B5-90C6-A0C2AB0E820A}" type="presParOf" srcId="{9B2ADC29-C22A-4F91-8C47-A8C4B386D063}" destId="{98D9319C-A263-48AA-86CB-37478DF23704}" srcOrd="4" destOrd="0" presId="urn:microsoft.com/office/officeart/2005/8/layout/list1"/>
    <dgm:cxn modelId="{8E118ABF-F223-4755-9CA6-36EAC58BA7C3}" type="presParOf" srcId="{98D9319C-A263-48AA-86CB-37478DF23704}" destId="{BFF3FEA9-3565-42EE-847F-C619B091DF65}" srcOrd="0" destOrd="0" presId="urn:microsoft.com/office/officeart/2005/8/layout/list1"/>
    <dgm:cxn modelId="{C9B7D7B7-F1E7-447C-8296-A473A5947800}" type="presParOf" srcId="{98D9319C-A263-48AA-86CB-37478DF23704}" destId="{BC08E45C-F5D9-4A63-97F2-02EE1869A556}" srcOrd="1" destOrd="0" presId="urn:microsoft.com/office/officeart/2005/8/layout/list1"/>
    <dgm:cxn modelId="{5E303EE4-1F16-4D6D-A284-82676E2C1CBF}" type="presParOf" srcId="{9B2ADC29-C22A-4F91-8C47-A8C4B386D063}" destId="{265AAD27-170F-4331-9B87-A54570D6CCD1}" srcOrd="5" destOrd="0" presId="urn:microsoft.com/office/officeart/2005/8/layout/list1"/>
    <dgm:cxn modelId="{C17C6734-C263-41A3-A357-AAAD36C5660B}" type="presParOf" srcId="{9B2ADC29-C22A-4F91-8C47-A8C4B386D063}" destId="{0B28565E-6A16-4CFE-82C8-BDCC7BEDA3C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AE0DC4-6BEA-4D29-B6CC-DF390C3D2382}" type="doc">
      <dgm:prSet loTypeId="urn:microsoft.com/office/officeart/2008/layout/LinedList" loCatId="list" qsTypeId="urn:microsoft.com/office/officeart/2005/8/quickstyle/simple4" qsCatId="simple" csTypeId="urn:microsoft.com/office/officeart/2005/8/colors/accent1_2" csCatId="accent1"/>
      <dgm:spPr/>
      <dgm:t>
        <a:bodyPr/>
        <a:lstStyle/>
        <a:p>
          <a:endParaRPr lang="en-US"/>
        </a:p>
      </dgm:t>
    </dgm:pt>
    <dgm:pt modelId="{96296825-8D55-499B-BC63-A43692DF7D26}">
      <dgm:prSet/>
      <dgm:spPr/>
      <dgm:t>
        <a:bodyPr/>
        <a:lstStyle/>
        <a:p>
          <a:r>
            <a:rPr lang="en-US" b="1"/>
            <a:t>Islamic Fiqh (science of Shariah) Academy, emanating from the Organization of Islamic Conference, meeting in its Second Session in Jeddah, KSA, from 10 to 16 Rabi-ul- Thani, 1405 A.H. (Dec 1985) issued a Resolution which in summary stated the following:</a:t>
          </a:r>
          <a:endParaRPr lang="en-US"/>
        </a:p>
      </dgm:t>
    </dgm:pt>
    <dgm:pt modelId="{68B32C75-7D15-481A-BD42-C8458176BC7B}" type="parTrans" cxnId="{2A89BD29-0E92-4FAA-82BA-95386FC93E38}">
      <dgm:prSet/>
      <dgm:spPr/>
      <dgm:t>
        <a:bodyPr/>
        <a:lstStyle/>
        <a:p>
          <a:endParaRPr lang="en-US"/>
        </a:p>
      </dgm:t>
    </dgm:pt>
    <dgm:pt modelId="{B57D719F-4F46-4BA6-82AE-D339C99C3052}" type="sibTrans" cxnId="{2A89BD29-0E92-4FAA-82BA-95386FC93E38}">
      <dgm:prSet/>
      <dgm:spPr/>
      <dgm:t>
        <a:bodyPr/>
        <a:lstStyle/>
        <a:p>
          <a:endParaRPr lang="en-US"/>
        </a:p>
      </dgm:t>
    </dgm:pt>
    <dgm:pt modelId="{FC94025A-ED62-400C-B207-3D8BE253E229}">
      <dgm:prSet/>
      <dgm:spPr/>
      <dgm:t>
        <a:bodyPr/>
        <a:lstStyle/>
        <a:p>
          <a:r>
            <a:rPr lang="en-US" b="1"/>
            <a:t>The </a:t>
          </a:r>
          <a:r>
            <a:rPr lang="en-US" b="1" u="sng"/>
            <a:t>commercial Insurance</a:t>
          </a:r>
          <a:r>
            <a:rPr lang="en-US" b="1"/>
            <a:t> contract… </a:t>
          </a:r>
          <a:r>
            <a:rPr lang="en-US" b="1" u="sng"/>
            <a:t>is prohibited </a:t>
          </a:r>
          <a:r>
            <a:rPr lang="en-US" b="1" i="1" u="sng"/>
            <a:t>(Haraam)</a:t>
          </a:r>
          <a:r>
            <a:rPr lang="en-US" b="1" u="sng"/>
            <a:t> according to the Shariah.</a:t>
          </a:r>
          <a:endParaRPr lang="en-US"/>
        </a:p>
      </dgm:t>
    </dgm:pt>
    <dgm:pt modelId="{4BF1072B-F35F-41AE-A256-05048BD05C1A}" type="parTrans" cxnId="{441CC5FD-EF04-430D-BFCB-F35E58962BD7}">
      <dgm:prSet/>
      <dgm:spPr/>
      <dgm:t>
        <a:bodyPr/>
        <a:lstStyle/>
        <a:p>
          <a:endParaRPr lang="en-US"/>
        </a:p>
      </dgm:t>
    </dgm:pt>
    <dgm:pt modelId="{96E580AF-C274-4C31-8A76-F1AB36A925E1}" type="sibTrans" cxnId="{441CC5FD-EF04-430D-BFCB-F35E58962BD7}">
      <dgm:prSet/>
      <dgm:spPr/>
      <dgm:t>
        <a:bodyPr/>
        <a:lstStyle/>
        <a:p>
          <a:endParaRPr lang="en-US"/>
        </a:p>
      </dgm:t>
    </dgm:pt>
    <dgm:pt modelId="{5D0183A0-2DDD-4CE2-A493-CDDF122B2EF6}">
      <dgm:prSet/>
      <dgm:spPr/>
      <dgm:t>
        <a:bodyPr/>
        <a:lstStyle/>
        <a:p>
          <a:r>
            <a:rPr lang="en-US" b="1"/>
            <a:t>The alternative Takaful contract which conforms to the principles of Islamic dealings is Halaal, being the contract of cooperative insurance, which is founded on the basis of charitable donation and Shariah compliant dealings.</a:t>
          </a:r>
          <a:endParaRPr lang="en-US"/>
        </a:p>
      </dgm:t>
    </dgm:pt>
    <dgm:pt modelId="{B21C602A-9F31-4C4E-8BDA-114E99C36961}" type="parTrans" cxnId="{32A1F060-5857-4A9F-ADAD-78044222C9E0}">
      <dgm:prSet/>
      <dgm:spPr/>
      <dgm:t>
        <a:bodyPr/>
        <a:lstStyle/>
        <a:p>
          <a:endParaRPr lang="en-US"/>
        </a:p>
      </dgm:t>
    </dgm:pt>
    <dgm:pt modelId="{EDA3B5C3-F833-40B5-8BDC-875C1D6C16EA}" type="sibTrans" cxnId="{32A1F060-5857-4A9F-ADAD-78044222C9E0}">
      <dgm:prSet/>
      <dgm:spPr/>
      <dgm:t>
        <a:bodyPr/>
        <a:lstStyle/>
        <a:p>
          <a:endParaRPr lang="en-US"/>
        </a:p>
      </dgm:t>
    </dgm:pt>
    <dgm:pt modelId="{BED028FB-8098-4768-BE13-498769421387}" type="pres">
      <dgm:prSet presAssocID="{6DAE0DC4-6BEA-4D29-B6CC-DF390C3D2382}" presName="vert0" presStyleCnt="0">
        <dgm:presLayoutVars>
          <dgm:dir/>
          <dgm:animOne val="branch"/>
          <dgm:animLvl val="lvl"/>
        </dgm:presLayoutVars>
      </dgm:prSet>
      <dgm:spPr/>
      <dgm:t>
        <a:bodyPr/>
        <a:lstStyle/>
        <a:p>
          <a:endParaRPr lang="en-US"/>
        </a:p>
      </dgm:t>
    </dgm:pt>
    <dgm:pt modelId="{A1B1B46F-D300-46A3-B7D3-299E9FEABC95}" type="pres">
      <dgm:prSet presAssocID="{96296825-8D55-499B-BC63-A43692DF7D26}" presName="thickLine" presStyleLbl="alignNode1" presStyleIdx="0" presStyleCnt="3"/>
      <dgm:spPr/>
    </dgm:pt>
    <dgm:pt modelId="{7A710C1A-A05A-4F33-ACE5-B6019FAD61D5}" type="pres">
      <dgm:prSet presAssocID="{96296825-8D55-499B-BC63-A43692DF7D26}" presName="horz1" presStyleCnt="0"/>
      <dgm:spPr/>
    </dgm:pt>
    <dgm:pt modelId="{2316B0DC-0218-4ECD-BC60-1EEB96AB5457}" type="pres">
      <dgm:prSet presAssocID="{96296825-8D55-499B-BC63-A43692DF7D26}" presName="tx1" presStyleLbl="revTx" presStyleIdx="0" presStyleCnt="3"/>
      <dgm:spPr/>
      <dgm:t>
        <a:bodyPr/>
        <a:lstStyle/>
        <a:p>
          <a:endParaRPr lang="en-US"/>
        </a:p>
      </dgm:t>
    </dgm:pt>
    <dgm:pt modelId="{4FD7D610-53D2-44EA-9E83-036F9E8163DD}" type="pres">
      <dgm:prSet presAssocID="{96296825-8D55-499B-BC63-A43692DF7D26}" presName="vert1" presStyleCnt="0"/>
      <dgm:spPr/>
    </dgm:pt>
    <dgm:pt modelId="{E6E68CA9-B9FA-44EB-902E-C36B11FAF811}" type="pres">
      <dgm:prSet presAssocID="{FC94025A-ED62-400C-B207-3D8BE253E229}" presName="thickLine" presStyleLbl="alignNode1" presStyleIdx="1" presStyleCnt="3"/>
      <dgm:spPr/>
    </dgm:pt>
    <dgm:pt modelId="{35AEFB74-E3A0-48F0-814A-168C8495F899}" type="pres">
      <dgm:prSet presAssocID="{FC94025A-ED62-400C-B207-3D8BE253E229}" presName="horz1" presStyleCnt="0"/>
      <dgm:spPr/>
    </dgm:pt>
    <dgm:pt modelId="{9CF0AF12-D0D5-4E75-94B9-301B9C6C4843}" type="pres">
      <dgm:prSet presAssocID="{FC94025A-ED62-400C-B207-3D8BE253E229}" presName="tx1" presStyleLbl="revTx" presStyleIdx="1" presStyleCnt="3"/>
      <dgm:spPr/>
      <dgm:t>
        <a:bodyPr/>
        <a:lstStyle/>
        <a:p>
          <a:endParaRPr lang="en-US"/>
        </a:p>
      </dgm:t>
    </dgm:pt>
    <dgm:pt modelId="{31017F37-C87D-434D-8B0A-D7BE2C75C10E}" type="pres">
      <dgm:prSet presAssocID="{FC94025A-ED62-400C-B207-3D8BE253E229}" presName="vert1" presStyleCnt="0"/>
      <dgm:spPr/>
    </dgm:pt>
    <dgm:pt modelId="{3C305951-08FE-4E94-86AC-2575F9FA5EDD}" type="pres">
      <dgm:prSet presAssocID="{5D0183A0-2DDD-4CE2-A493-CDDF122B2EF6}" presName="thickLine" presStyleLbl="alignNode1" presStyleIdx="2" presStyleCnt="3"/>
      <dgm:spPr/>
    </dgm:pt>
    <dgm:pt modelId="{EE17D2D3-7308-49D3-AF17-EDD8781128B8}" type="pres">
      <dgm:prSet presAssocID="{5D0183A0-2DDD-4CE2-A493-CDDF122B2EF6}" presName="horz1" presStyleCnt="0"/>
      <dgm:spPr/>
    </dgm:pt>
    <dgm:pt modelId="{12543A88-6940-4E3F-8E75-3F9B1BB19CBA}" type="pres">
      <dgm:prSet presAssocID="{5D0183A0-2DDD-4CE2-A493-CDDF122B2EF6}" presName="tx1" presStyleLbl="revTx" presStyleIdx="2" presStyleCnt="3"/>
      <dgm:spPr/>
      <dgm:t>
        <a:bodyPr/>
        <a:lstStyle/>
        <a:p>
          <a:endParaRPr lang="en-US"/>
        </a:p>
      </dgm:t>
    </dgm:pt>
    <dgm:pt modelId="{9925A595-2684-4742-92AF-717F59370EE1}" type="pres">
      <dgm:prSet presAssocID="{5D0183A0-2DDD-4CE2-A493-CDDF122B2EF6}" presName="vert1" presStyleCnt="0"/>
      <dgm:spPr/>
    </dgm:pt>
  </dgm:ptLst>
  <dgm:cxnLst>
    <dgm:cxn modelId="{32A1F060-5857-4A9F-ADAD-78044222C9E0}" srcId="{6DAE0DC4-6BEA-4D29-B6CC-DF390C3D2382}" destId="{5D0183A0-2DDD-4CE2-A493-CDDF122B2EF6}" srcOrd="2" destOrd="0" parTransId="{B21C602A-9F31-4C4E-8BDA-114E99C36961}" sibTransId="{EDA3B5C3-F833-40B5-8BDC-875C1D6C16EA}"/>
    <dgm:cxn modelId="{D40F52D3-3B3C-46F6-89DF-DEA740A770B8}" type="presOf" srcId="{96296825-8D55-499B-BC63-A43692DF7D26}" destId="{2316B0DC-0218-4ECD-BC60-1EEB96AB5457}" srcOrd="0" destOrd="0" presId="urn:microsoft.com/office/officeart/2008/layout/LinedList"/>
    <dgm:cxn modelId="{5D933916-99FB-4EF1-B0E4-3471FE21CC24}" type="presOf" srcId="{5D0183A0-2DDD-4CE2-A493-CDDF122B2EF6}" destId="{12543A88-6940-4E3F-8E75-3F9B1BB19CBA}" srcOrd="0" destOrd="0" presId="urn:microsoft.com/office/officeart/2008/layout/LinedList"/>
    <dgm:cxn modelId="{6D994E05-E75F-45BE-9C7B-6D6E935495EC}" type="presOf" srcId="{6DAE0DC4-6BEA-4D29-B6CC-DF390C3D2382}" destId="{BED028FB-8098-4768-BE13-498769421387}" srcOrd="0" destOrd="0" presId="urn:microsoft.com/office/officeart/2008/layout/LinedList"/>
    <dgm:cxn modelId="{441CC5FD-EF04-430D-BFCB-F35E58962BD7}" srcId="{6DAE0DC4-6BEA-4D29-B6CC-DF390C3D2382}" destId="{FC94025A-ED62-400C-B207-3D8BE253E229}" srcOrd="1" destOrd="0" parTransId="{4BF1072B-F35F-41AE-A256-05048BD05C1A}" sibTransId="{96E580AF-C274-4C31-8A76-F1AB36A925E1}"/>
    <dgm:cxn modelId="{2A89BD29-0E92-4FAA-82BA-95386FC93E38}" srcId="{6DAE0DC4-6BEA-4D29-B6CC-DF390C3D2382}" destId="{96296825-8D55-499B-BC63-A43692DF7D26}" srcOrd="0" destOrd="0" parTransId="{68B32C75-7D15-481A-BD42-C8458176BC7B}" sibTransId="{B57D719F-4F46-4BA6-82AE-D339C99C3052}"/>
    <dgm:cxn modelId="{F7BF0F2C-3347-45EF-A904-B4D069E609F8}" type="presOf" srcId="{FC94025A-ED62-400C-B207-3D8BE253E229}" destId="{9CF0AF12-D0D5-4E75-94B9-301B9C6C4843}" srcOrd="0" destOrd="0" presId="urn:microsoft.com/office/officeart/2008/layout/LinedList"/>
    <dgm:cxn modelId="{B9521099-75D5-45CC-9654-649AA9DC4445}" type="presParOf" srcId="{BED028FB-8098-4768-BE13-498769421387}" destId="{A1B1B46F-D300-46A3-B7D3-299E9FEABC95}" srcOrd="0" destOrd="0" presId="urn:microsoft.com/office/officeart/2008/layout/LinedList"/>
    <dgm:cxn modelId="{4EE26DB9-7A05-4781-A2B9-B7CFC9ED4D54}" type="presParOf" srcId="{BED028FB-8098-4768-BE13-498769421387}" destId="{7A710C1A-A05A-4F33-ACE5-B6019FAD61D5}" srcOrd="1" destOrd="0" presId="urn:microsoft.com/office/officeart/2008/layout/LinedList"/>
    <dgm:cxn modelId="{BCE4F1C1-2330-4594-8BFB-B43AF1921ABC}" type="presParOf" srcId="{7A710C1A-A05A-4F33-ACE5-B6019FAD61D5}" destId="{2316B0DC-0218-4ECD-BC60-1EEB96AB5457}" srcOrd="0" destOrd="0" presId="urn:microsoft.com/office/officeart/2008/layout/LinedList"/>
    <dgm:cxn modelId="{DFB3B062-2B7A-4B27-8422-20EFC223A752}" type="presParOf" srcId="{7A710C1A-A05A-4F33-ACE5-B6019FAD61D5}" destId="{4FD7D610-53D2-44EA-9E83-036F9E8163DD}" srcOrd="1" destOrd="0" presId="urn:microsoft.com/office/officeart/2008/layout/LinedList"/>
    <dgm:cxn modelId="{9EA8BDA7-BA24-4BFD-A8BB-6FA40E50538E}" type="presParOf" srcId="{BED028FB-8098-4768-BE13-498769421387}" destId="{E6E68CA9-B9FA-44EB-902E-C36B11FAF811}" srcOrd="2" destOrd="0" presId="urn:microsoft.com/office/officeart/2008/layout/LinedList"/>
    <dgm:cxn modelId="{4B1758D4-7D15-48F6-BF83-790D3A278C04}" type="presParOf" srcId="{BED028FB-8098-4768-BE13-498769421387}" destId="{35AEFB74-E3A0-48F0-814A-168C8495F899}" srcOrd="3" destOrd="0" presId="urn:microsoft.com/office/officeart/2008/layout/LinedList"/>
    <dgm:cxn modelId="{73B1D482-540F-47C4-9C1E-7153ABFF65D5}" type="presParOf" srcId="{35AEFB74-E3A0-48F0-814A-168C8495F899}" destId="{9CF0AF12-D0D5-4E75-94B9-301B9C6C4843}" srcOrd="0" destOrd="0" presId="urn:microsoft.com/office/officeart/2008/layout/LinedList"/>
    <dgm:cxn modelId="{BF4BE104-C79F-4312-BCD7-D00E8119536B}" type="presParOf" srcId="{35AEFB74-E3A0-48F0-814A-168C8495F899}" destId="{31017F37-C87D-434D-8B0A-D7BE2C75C10E}" srcOrd="1" destOrd="0" presId="urn:microsoft.com/office/officeart/2008/layout/LinedList"/>
    <dgm:cxn modelId="{1643AD81-F8A9-4E4D-B254-DA3B373FFDFF}" type="presParOf" srcId="{BED028FB-8098-4768-BE13-498769421387}" destId="{3C305951-08FE-4E94-86AC-2575F9FA5EDD}" srcOrd="4" destOrd="0" presId="urn:microsoft.com/office/officeart/2008/layout/LinedList"/>
    <dgm:cxn modelId="{C150D42B-E87E-4187-B006-9326B05CAF79}" type="presParOf" srcId="{BED028FB-8098-4768-BE13-498769421387}" destId="{EE17D2D3-7308-49D3-AF17-EDD8781128B8}" srcOrd="5" destOrd="0" presId="urn:microsoft.com/office/officeart/2008/layout/LinedList"/>
    <dgm:cxn modelId="{6FE73CD5-7857-4C06-AB2F-714CD886E984}" type="presParOf" srcId="{EE17D2D3-7308-49D3-AF17-EDD8781128B8}" destId="{12543A88-6940-4E3F-8E75-3F9B1BB19CBA}" srcOrd="0" destOrd="0" presId="urn:microsoft.com/office/officeart/2008/layout/LinedList"/>
    <dgm:cxn modelId="{1A8768E2-DFF1-405B-9B1B-8D8536A81F38}" type="presParOf" srcId="{EE17D2D3-7308-49D3-AF17-EDD8781128B8}" destId="{9925A595-2684-4742-92AF-717F59370EE1}"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1B6272-4091-4CDC-B471-99608260DB7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F6BD1ED-1ADE-4C7E-B8B5-E74924BFEC74}">
      <dgm:prSet/>
      <dgm:spPr/>
      <dgm:t>
        <a:bodyPr/>
        <a:lstStyle/>
        <a:p>
          <a:r>
            <a:rPr lang="en-US" b="1"/>
            <a:t>Piety (individual purification)</a:t>
          </a:r>
          <a:endParaRPr lang="en-US"/>
        </a:p>
      </dgm:t>
    </dgm:pt>
    <dgm:pt modelId="{9891C518-A2C4-4D03-B51C-E24E731E7B0E}" type="parTrans" cxnId="{1F1F399F-EB8E-41D5-AB29-4FE740713D76}">
      <dgm:prSet/>
      <dgm:spPr/>
      <dgm:t>
        <a:bodyPr/>
        <a:lstStyle/>
        <a:p>
          <a:endParaRPr lang="en-US"/>
        </a:p>
      </dgm:t>
    </dgm:pt>
    <dgm:pt modelId="{FD43D1C3-8218-458C-9B58-A3E21DA45BCE}" type="sibTrans" cxnId="{1F1F399F-EB8E-41D5-AB29-4FE740713D76}">
      <dgm:prSet/>
      <dgm:spPr/>
      <dgm:t>
        <a:bodyPr/>
        <a:lstStyle/>
        <a:p>
          <a:endParaRPr lang="en-US"/>
        </a:p>
      </dgm:t>
    </dgm:pt>
    <dgm:pt modelId="{9007621C-0D4F-45FC-9C95-EE6A17B2811D}">
      <dgm:prSet/>
      <dgm:spPr/>
      <dgm:t>
        <a:bodyPr/>
        <a:lstStyle/>
        <a:p>
          <a:r>
            <a:rPr lang="en-US" b="1"/>
            <a:t>Brotherhood (mutual assistance)</a:t>
          </a:r>
          <a:endParaRPr lang="en-US"/>
        </a:p>
      </dgm:t>
    </dgm:pt>
    <dgm:pt modelId="{205F93DD-0908-4951-9879-6512D5EF63BD}" type="parTrans" cxnId="{46CDF94E-3A99-4E70-9DC3-7E218D3431F5}">
      <dgm:prSet/>
      <dgm:spPr/>
      <dgm:t>
        <a:bodyPr/>
        <a:lstStyle/>
        <a:p>
          <a:endParaRPr lang="en-US"/>
        </a:p>
      </dgm:t>
    </dgm:pt>
    <dgm:pt modelId="{07894B8F-8DCF-436D-96F2-22422D534FC5}" type="sibTrans" cxnId="{46CDF94E-3A99-4E70-9DC3-7E218D3431F5}">
      <dgm:prSet/>
      <dgm:spPr/>
      <dgm:t>
        <a:bodyPr/>
        <a:lstStyle/>
        <a:p>
          <a:endParaRPr lang="en-US"/>
        </a:p>
      </dgm:t>
    </dgm:pt>
    <dgm:pt modelId="{0BC0B1FC-7DF1-4553-9229-8B6F2F451101}">
      <dgm:prSet/>
      <dgm:spPr/>
      <dgm:t>
        <a:bodyPr/>
        <a:lstStyle/>
        <a:p>
          <a:r>
            <a:rPr lang="en-US" b="1"/>
            <a:t>Charity (Tabarru or contribution)</a:t>
          </a:r>
          <a:endParaRPr lang="en-US"/>
        </a:p>
      </dgm:t>
    </dgm:pt>
    <dgm:pt modelId="{3B6FBBBE-0B2E-4845-9B96-5FCB4B4E12F5}" type="parTrans" cxnId="{5EDBD485-A83B-46BA-9080-68CEF47D674B}">
      <dgm:prSet/>
      <dgm:spPr/>
      <dgm:t>
        <a:bodyPr/>
        <a:lstStyle/>
        <a:p>
          <a:endParaRPr lang="en-US"/>
        </a:p>
      </dgm:t>
    </dgm:pt>
    <dgm:pt modelId="{CD694B81-770A-4E51-B0F2-6466B889F239}" type="sibTrans" cxnId="{5EDBD485-A83B-46BA-9080-68CEF47D674B}">
      <dgm:prSet/>
      <dgm:spPr/>
      <dgm:t>
        <a:bodyPr/>
        <a:lstStyle/>
        <a:p>
          <a:endParaRPr lang="en-US"/>
        </a:p>
      </dgm:t>
    </dgm:pt>
    <dgm:pt modelId="{5F6D9385-0112-4A34-8ED6-63734D13D5C2}">
      <dgm:prSet/>
      <dgm:spPr/>
      <dgm:t>
        <a:bodyPr/>
        <a:lstStyle/>
        <a:p>
          <a:r>
            <a:rPr lang="en-US" b="1"/>
            <a:t>Mutual Guarantee </a:t>
          </a:r>
          <a:endParaRPr lang="en-US"/>
        </a:p>
      </dgm:t>
    </dgm:pt>
    <dgm:pt modelId="{B8B9A2B5-533A-4EE1-AF15-BCF3DEEA3A90}" type="parTrans" cxnId="{8323104A-0340-48AA-B512-956239B0370F}">
      <dgm:prSet/>
      <dgm:spPr/>
      <dgm:t>
        <a:bodyPr/>
        <a:lstStyle/>
        <a:p>
          <a:endParaRPr lang="en-US"/>
        </a:p>
      </dgm:t>
    </dgm:pt>
    <dgm:pt modelId="{36AA3E85-F1A0-4565-A910-8E8A2BC3286B}" type="sibTrans" cxnId="{8323104A-0340-48AA-B512-956239B0370F}">
      <dgm:prSet/>
      <dgm:spPr/>
      <dgm:t>
        <a:bodyPr/>
        <a:lstStyle/>
        <a:p>
          <a:endParaRPr lang="en-US"/>
        </a:p>
      </dgm:t>
    </dgm:pt>
    <dgm:pt modelId="{EF143D1C-267B-4D4D-9912-DF91088EC62D}">
      <dgm:prSet/>
      <dgm:spPr/>
      <dgm:t>
        <a:bodyPr/>
        <a:lstStyle/>
        <a:p>
          <a:r>
            <a:rPr lang="en-US" b="1"/>
            <a:t>Community well-being as opposed to profit maximization.</a:t>
          </a:r>
          <a:endParaRPr lang="en-US"/>
        </a:p>
      </dgm:t>
    </dgm:pt>
    <dgm:pt modelId="{1D2B39C7-2427-4DB4-A98F-080727BC20B8}" type="parTrans" cxnId="{6591A4E1-C2A6-4418-97C4-A15D131E0EA5}">
      <dgm:prSet/>
      <dgm:spPr/>
      <dgm:t>
        <a:bodyPr/>
        <a:lstStyle/>
        <a:p>
          <a:endParaRPr lang="en-US"/>
        </a:p>
      </dgm:t>
    </dgm:pt>
    <dgm:pt modelId="{7012B91B-E378-4B1D-982A-5659DB401DCB}" type="sibTrans" cxnId="{6591A4E1-C2A6-4418-97C4-A15D131E0EA5}">
      <dgm:prSet/>
      <dgm:spPr/>
      <dgm:t>
        <a:bodyPr/>
        <a:lstStyle/>
        <a:p>
          <a:endParaRPr lang="en-US"/>
        </a:p>
      </dgm:t>
    </dgm:pt>
    <dgm:pt modelId="{78217363-96ED-4EBA-B044-21A00EB5FA71}" type="pres">
      <dgm:prSet presAssocID="{E61B6272-4091-4CDC-B471-99608260DB7E}" presName="root" presStyleCnt="0">
        <dgm:presLayoutVars>
          <dgm:dir/>
          <dgm:resizeHandles val="exact"/>
        </dgm:presLayoutVars>
      </dgm:prSet>
      <dgm:spPr/>
      <dgm:t>
        <a:bodyPr/>
        <a:lstStyle/>
        <a:p>
          <a:endParaRPr lang="en-US"/>
        </a:p>
      </dgm:t>
    </dgm:pt>
    <dgm:pt modelId="{032E2B9C-CB5F-4E02-A28B-BC8D7AD6300D}" type="pres">
      <dgm:prSet presAssocID="{0F6BD1ED-1ADE-4C7E-B8B5-E74924BFEC74}" presName="compNode" presStyleCnt="0"/>
      <dgm:spPr/>
    </dgm:pt>
    <dgm:pt modelId="{8BCE5A77-BDB1-4802-A1FD-F9EEF299A177}" type="pres">
      <dgm:prSet presAssocID="{0F6BD1ED-1ADE-4C7E-B8B5-E74924BFEC74}" presName="bgRect" presStyleLbl="bgShp" presStyleIdx="0" presStyleCnt="5"/>
      <dgm:spPr/>
    </dgm:pt>
    <dgm:pt modelId="{8F342B70-5D0D-4125-9F59-863202DF3070}" type="pres">
      <dgm:prSet presAssocID="{0F6BD1ED-1ADE-4C7E-B8B5-E74924BFEC74}" presName="iconRect" presStyleLbl="node1" presStyleIdx="0"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keleton"/>
        </a:ext>
      </dgm:extLst>
    </dgm:pt>
    <dgm:pt modelId="{345C1C6C-3540-46C4-9706-88E2E15827B3}" type="pres">
      <dgm:prSet presAssocID="{0F6BD1ED-1ADE-4C7E-B8B5-E74924BFEC74}" presName="spaceRect" presStyleCnt="0"/>
      <dgm:spPr/>
    </dgm:pt>
    <dgm:pt modelId="{8521BD79-CD7F-4B78-A443-2323F3668DB5}" type="pres">
      <dgm:prSet presAssocID="{0F6BD1ED-1ADE-4C7E-B8B5-E74924BFEC74}" presName="parTx" presStyleLbl="revTx" presStyleIdx="0" presStyleCnt="5">
        <dgm:presLayoutVars>
          <dgm:chMax val="0"/>
          <dgm:chPref val="0"/>
        </dgm:presLayoutVars>
      </dgm:prSet>
      <dgm:spPr/>
      <dgm:t>
        <a:bodyPr/>
        <a:lstStyle/>
        <a:p>
          <a:endParaRPr lang="en-US"/>
        </a:p>
      </dgm:t>
    </dgm:pt>
    <dgm:pt modelId="{F018CB66-D208-45EF-8DDF-B8A142FAB8E1}" type="pres">
      <dgm:prSet presAssocID="{FD43D1C3-8218-458C-9B58-A3E21DA45BCE}" presName="sibTrans" presStyleCnt="0"/>
      <dgm:spPr/>
    </dgm:pt>
    <dgm:pt modelId="{00F66683-D10A-4DFE-9453-7FF138673632}" type="pres">
      <dgm:prSet presAssocID="{9007621C-0D4F-45FC-9C95-EE6A17B2811D}" presName="compNode" presStyleCnt="0"/>
      <dgm:spPr/>
    </dgm:pt>
    <dgm:pt modelId="{02147DD6-B7A4-4BBA-B622-C63C5A56B775}" type="pres">
      <dgm:prSet presAssocID="{9007621C-0D4F-45FC-9C95-EE6A17B2811D}" presName="bgRect" presStyleLbl="bgShp" presStyleIdx="1" presStyleCnt="5"/>
      <dgm:spPr/>
    </dgm:pt>
    <dgm:pt modelId="{39B3340E-A04C-4E94-BF47-67C681D39C52}" type="pres">
      <dgm:prSet presAssocID="{9007621C-0D4F-45FC-9C95-EE6A17B2811D}" presName="iconRect" presStyleLbl="node1" presStyleIdx="1" presStyleCnt="5"/>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Electrician"/>
        </a:ext>
      </dgm:extLst>
    </dgm:pt>
    <dgm:pt modelId="{B23E6E84-FE2B-40F7-98C5-79DB5EB817A7}" type="pres">
      <dgm:prSet presAssocID="{9007621C-0D4F-45FC-9C95-EE6A17B2811D}" presName="spaceRect" presStyleCnt="0"/>
      <dgm:spPr/>
    </dgm:pt>
    <dgm:pt modelId="{1D4AB3D3-4F89-4742-BA29-F5AC78630A76}" type="pres">
      <dgm:prSet presAssocID="{9007621C-0D4F-45FC-9C95-EE6A17B2811D}" presName="parTx" presStyleLbl="revTx" presStyleIdx="1" presStyleCnt="5">
        <dgm:presLayoutVars>
          <dgm:chMax val="0"/>
          <dgm:chPref val="0"/>
        </dgm:presLayoutVars>
      </dgm:prSet>
      <dgm:spPr/>
      <dgm:t>
        <a:bodyPr/>
        <a:lstStyle/>
        <a:p>
          <a:endParaRPr lang="en-US"/>
        </a:p>
      </dgm:t>
    </dgm:pt>
    <dgm:pt modelId="{C79A5F0A-B642-4635-B9D0-8E44452B0D09}" type="pres">
      <dgm:prSet presAssocID="{07894B8F-8DCF-436D-96F2-22422D534FC5}" presName="sibTrans" presStyleCnt="0"/>
      <dgm:spPr/>
    </dgm:pt>
    <dgm:pt modelId="{AC36977B-2C33-4EE5-B822-7F29528FBEEE}" type="pres">
      <dgm:prSet presAssocID="{0BC0B1FC-7DF1-4553-9229-8B6F2F451101}" presName="compNode" presStyleCnt="0"/>
      <dgm:spPr/>
    </dgm:pt>
    <dgm:pt modelId="{C00AFA3B-1C49-405B-9B6D-3B32D182CF58}" type="pres">
      <dgm:prSet presAssocID="{0BC0B1FC-7DF1-4553-9229-8B6F2F451101}" presName="bgRect" presStyleLbl="bgShp" presStyleIdx="2" presStyleCnt="5"/>
      <dgm:spPr/>
    </dgm:pt>
    <dgm:pt modelId="{730886A8-F3FF-44CA-8E34-42AD15259836}" type="pres">
      <dgm:prSet presAssocID="{0BC0B1FC-7DF1-4553-9229-8B6F2F451101}" presName="iconRect" presStyleLbl="node1" presStyleIdx="2" presStyleCnt="5"/>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Bitcoin"/>
        </a:ext>
      </dgm:extLst>
    </dgm:pt>
    <dgm:pt modelId="{4DE7B7F9-ADCF-4FB2-87FA-6AE034A3A2C8}" type="pres">
      <dgm:prSet presAssocID="{0BC0B1FC-7DF1-4553-9229-8B6F2F451101}" presName="spaceRect" presStyleCnt="0"/>
      <dgm:spPr/>
    </dgm:pt>
    <dgm:pt modelId="{F1119655-E2F8-4B25-9F46-79FB5C01DCAD}" type="pres">
      <dgm:prSet presAssocID="{0BC0B1FC-7DF1-4553-9229-8B6F2F451101}" presName="parTx" presStyleLbl="revTx" presStyleIdx="2" presStyleCnt="5">
        <dgm:presLayoutVars>
          <dgm:chMax val="0"/>
          <dgm:chPref val="0"/>
        </dgm:presLayoutVars>
      </dgm:prSet>
      <dgm:spPr/>
      <dgm:t>
        <a:bodyPr/>
        <a:lstStyle/>
        <a:p>
          <a:endParaRPr lang="en-US"/>
        </a:p>
      </dgm:t>
    </dgm:pt>
    <dgm:pt modelId="{654B4670-3ED1-459A-B4D3-F0FA259961FC}" type="pres">
      <dgm:prSet presAssocID="{CD694B81-770A-4E51-B0F2-6466B889F239}" presName="sibTrans" presStyleCnt="0"/>
      <dgm:spPr/>
    </dgm:pt>
    <dgm:pt modelId="{8E40EABF-DE3C-4BEA-B6C4-D8E5A0CD9737}" type="pres">
      <dgm:prSet presAssocID="{5F6D9385-0112-4A34-8ED6-63734D13D5C2}" presName="compNode" presStyleCnt="0"/>
      <dgm:spPr/>
    </dgm:pt>
    <dgm:pt modelId="{7410C279-A81C-4AAA-9A89-673D67F0D3E4}" type="pres">
      <dgm:prSet presAssocID="{5F6D9385-0112-4A34-8ED6-63734D13D5C2}" presName="bgRect" presStyleLbl="bgShp" presStyleIdx="3" presStyleCnt="5"/>
      <dgm:spPr/>
    </dgm:pt>
    <dgm:pt modelId="{0F6E2F56-9AF2-49F6-9557-A63AB987C773}" type="pres">
      <dgm:prSet presAssocID="{5F6D9385-0112-4A34-8ED6-63734D13D5C2}" presName="iconRect" presStyleLbl="node1" presStyleIdx="3" presStyleCnt="5"/>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Handshake"/>
        </a:ext>
      </dgm:extLst>
    </dgm:pt>
    <dgm:pt modelId="{DC1BBA47-46D9-4F27-825E-6E3F0AF7ADA8}" type="pres">
      <dgm:prSet presAssocID="{5F6D9385-0112-4A34-8ED6-63734D13D5C2}" presName="spaceRect" presStyleCnt="0"/>
      <dgm:spPr/>
    </dgm:pt>
    <dgm:pt modelId="{1A0A642E-CB4A-4543-A050-3336B051716E}" type="pres">
      <dgm:prSet presAssocID="{5F6D9385-0112-4A34-8ED6-63734D13D5C2}" presName="parTx" presStyleLbl="revTx" presStyleIdx="3" presStyleCnt="5">
        <dgm:presLayoutVars>
          <dgm:chMax val="0"/>
          <dgm:chPref val="0"/>
        </dgm:presLayoutVars>
      </dgm:prSet>
      <dgm:spPr/>
      <dgm:t>
        <a:bodyPr/>
        <a:lstStyle/>
        <a:p>
          <a:endParaRPr lang="en-US"/>
        </a:p>
      </dgm:t>
    </dgm:pt>
    <dgm:pt modelId="{CA143FD5-398D-4FBB-B5C8-B48E10D657E6}" type="pres">
      <dgm:prSet presAssocID="{36AA3E85-F1A0-4565-A910-8E8A2BC3286B}" presName="sibTrans" presStyleCnt="0"/>
      <dgm:spPr/>
    </dgm:pt>
    <dgm:pt modelId="{AD2A45D3-CAC6-4CFE-BA38-9C5F9928341C}" type="pres">
      <dgm:prSet presAssocID="{EF143D1C-267B-4D4D-9912-DF91088EC62D}" presName="compNode" presStyleCnt="0"/>
      <dgm:spPr/>
    </dgm:pt>
    <dgm:pt modelId="{F9DE4CD5-A1F3-4DD8-8BD7-83669359777D}" type="pres">
      <dgm:prSet presAssocID="{EF143D1C-267B-4D4D-9912-DF91088EC62D}" presName="bgRect" presStyleLbl="bgShp" presStyleIdx="4" presStyleCnt="5"/>
      <dgm:spPr/>
    </dgm:pt>
    <dgm:pt modelId="{7CBEBCF7-C730-47D4-B0CB-0ED98D6F8931}" type="pres">
      <dgm:prSet presAssocID="{EF143D1C-267B-4D4D-9912-DF91088EC62D}" presName="iconRect" presStyleLbl="node1" presStyleIdx="4" presStyleCnt="5"/>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Euro"/>
        </a:ext>
      </dgm:extLst>
    </dgm:pt>
    <dgm:pt modelId="{DCF9550D-7E15-4158-8FE2-6205126705EB}" type="pres">
      <dgm:prSet presAssocID="{EF143D1C-267B-4D4D-9912-DF91088EC62D}" presName="spaceRect" presStyleCnt="0"/>
      <dgm:spPr/>
    </dgm:pt>
    <dgm:pt modelId="{32AA69A2-A4F8-4F35-9C4E-31D21A917E1B}" type="pres">
      <dgm:prSet presAssocID="{EF143D1C-267B-4D4D-9912-DF91088EC62D}" presName="parTx" presStyleLbl="revTx" presStyleIdx="4" presStyleCnt="5">
        <dgm:presLayoutVars>
          <dgm:chMax val="0"/>
          <dgm:chPref val="0"/>
        </dgm:presLayoutVars>
      </dgm:prSet>
      <dgm:spPr/>
      <dgm:t>
        <a:bodyPr/>
        <a:lstStyle/>
        <a:p>
          <a:endParaRPr lang="en-US"/>
        </a:p>
      </dgm:t>
    </dgm:pt>
  </dgm:ptLst>
  <dgm:cxnLst>
    <dgm:cxn modelId="{A2465B50-B639-433B-9C07-C46980DA7ED6}" type="presOf" srcId="{5F6D9385-0112-4A34-8ED6-63734D13D5C2}" destId="{1A0A642E-CB4A-4543-A050-3336B051716E}" srcOrd="0" destOrd="0" presId="urn:microsoft.com/office/officeart/2018/2/layout/IconVerticalSolidList"/>
    <dgm:cxn modelId="{46CDF94E-3A99-4E70-9DC3-7E218D3431F5}" srcId="{E61B6272-4091-4CDC-B471-99608260DB7E}" destId="{9007621C-0D4F-45FC-9C95-EE6A17B2811D}" srcOrd="1" destOrd="0" parTransId="{205F93DD-0908-4951-9879-6512D5EF63BD}" sibTransId="{07894B8F-8DCF-436D-96F2-22422D534FC5}"/>
    <dgm:cxn modelId="{8323104A-0340-48AA-B512-956239B0370F}" srcId="{E61B6272-4091-4CDC-B471-99608260DB7E}" destId="{5F6D9385-0112-4A34-8ED6-63734D13D5C2}" srcOrd="3" destOrd="0" parTransId="{B8B9A2B5-533A-4EE1-AF15-BCF3DEEA3A90}" sibTransId="{36AA3E85-F1A0-4565-A910-8E8A2BC3286B}"/>
    <dgm:cxn modelId="{3E519852-A8A5-4A73-8F59-C7CCC795F66C}" type="presOf" srcId="{EF143D1C-267B-4D4D-9912-DF91088EC62D}" destId="{32AA69A2-A4F8-4F35-9C4E-31D21A917E1B}" srcOrd="0" destOrd="0" presId="urn:microsoft.com/office/officeart/2018/2/layout/IconVerticalSolidList"/>
    <dgm:cxn modelId="{5EDBD485-A83B-46BA-9080-68CEF47D674B}" srcId="{E61B6272-4091-4CDC-B471-99608260DB7E}" destId="{0BC0B1FC-7DF1-4553-9229-8B6F2F451101}" srcOrd="2" destOrd="0" parTransId="{3B6FBBBE-0B2E-4845-9B96-5FCB4B4E12F5}" sibTransId="{CD694B81-770A-4E51-B0F2-6466B889F239}"/>
    <dgm:cxn modelId="{2706DC72-8313-4E7F-B3D8-25CA3F512195}" type="presOf" srcId="{E61B6272-4091-4CDC-B471-99608260DB7E}" destId="{78217363-96ED-4EBA-B044-21A00EB5FA71}" srcOrd="0" destOrd="0" presId="urn:microsoft.com/office/officeart/2018/2/layout/IconVerticalSolidList"/>
    <dgm:cxn modelId="{56814465-EEA7-46BF-AA1D-F377FAE78159}" type="presOf" srcId="{0BC0B1FC-7DF1-4553-9229-8B6F2F451101}" destId="{F1119655-E2F8-4B25-9F46-79FB5C01DCAD}" srcOrd="0" destOrd="0" presId="urn:microsoft.com/office/officeart/2018/2/layout/IconVerticalSolidList"/>
    <dgm:cxn modelId="{1F1F399F-EB8E-41D5-AB29-4FE740713D76}" srcId="{E61B6272-4091-4CDC-B471-99608260DB7E}" destId="{0F6BD1ED-1ADE-4C7E-B8B5-E74924BFEC74}" srcOrd="0" destOrd="0" parTransId="{9891C518-A2C4-4D03-B51C-E24E731E7B0E}" sibTransId="{FD43D1C3-8218-458C-9B58-A3E21DA45BCE}"/>
    <dgm:cxn modelId="{A164091C-5F71-43AF-8EA7-135495EBC69F}" type="presOf" srcId="{0F6BD1ED-1ADE-4C7E-B8B5-E74924BFEC74}" destId="{8521BD79-CD7F-4B78-A443-2323F3668DB5}" srcOrd="0" destOrd="0" presId="urn:microsoft.com/office/officeart/2018/2/layout/IconVerticalSolidList"/>
    <dgm:cxn modelId="{6D5ECCD2-2389-4D39-BCFA-3CD150821DCD}" type="presOf" srcId="{9007621C-0D4F-45FC-9C95-EE6A17B2811D}" destId="{1D4AB3D3-4F89-4742-BA29-F5AC78630A76}" srcOrd="0" destOrd="0" presId="urn:microsoft.com/office/officeart/2018/2/layout/IconVerticalSolidList"/>
    <dgm:cxn modelId="{6591A4E1-C2A6-4418-97C4-A15D131E0EA5}" srcId="{E61B6272-4091-4CDC-B471-99608260DB7E}" destId="{EF143D1C-267B-4D4D-9912-DF91088EC62D}" srcOrd="4" destOrd="0" parTransId="{1D2B39C7-2427-4DB4-A98F-080727BC20B8}" sibTransId="{7012B91B-E378-4B1D-982A-5659DB401DCB}"/>
    <dgm:cxn modelId="{CE241289-2FFF-4F03-9D13-4B006F3F7524}" type="presParOf" srcId="{78217363-96ED-4EBA-B044-21A00EB5FA71}" destId="{032E2B9C-CB5F-4E02-A28B-BC8D7AD6300D}" srcOrd="0" destOrd="0" presId="urn:microsoft.com/office/officeart/2018/2/layout/IconVerticalSolidList"/>
    <dgm:cxn modelId="{1DC98A14-9E7D-4282-9326-E5719F64A9CA}" type="presParOf" srcId="{032E2B9C-CB5F-4E02-A28B-BC8D7AD6300D}" destId="{8BCE5A77-BDB1-4802-A1FD-F9EEF299A177}" srcOrd="0" destOrd="0" presId="urn:microsoft.com/office/officeart/2018/2/layout/IconVerticalSolidList"/>
    <dgm:cxn modelId="{E7A64762-25A3-43E6-A7F3-880713FE5759}" type="presParOf" srcId="{032E2B9C-CB5F-4E02-A28B-BC8D7AD6300D}" destId="{8F342B70-5D0D-4125-9F59-863202DF3070}" srcOrd="1" destOrd="0" presId="urn:microsoft.com/office/officeart/2018/2/layout/IconVerticalSolidList"/>
    <dgm:cxn modelId="{8BA3CB21-4478-473A-BBB5-2CF19A9B7248}" type="presParOf" srcId="{032E2B9C-CB5F-4E02-A28B-BC8D7AD6300D}" destId="{345C1C6C-3540-46C4-9706-88E2E15827B3}" srcOrd="2" destOrd="0" presId="urn:microsoft.com/office/officeart/2018/2/layout/IconVerticalSolidList"/>
    <dgm:cxn modelId="{AE00561F-54F3-4DFE-89D6-D8A309887743}" type="presParOf" srcId="{032E2B9C-CB5F-4E02-A28B-BC8D7AD6300D}" destId="{8521BD79-CD7F-4B78-A443-2323F3668DB5}" srcOrd="3" destOrd="0" presId="urn:microsoft.com/office/officeart/2018/2/layout/IconVerticalSolidList"/>
    <dgm:cxn modelId="{D56C8A34-3B2C-4701-AA46-14F217B50B0C}" type="presParOf" srcId="{78217363-96ED-4EBA-B044-21A00EB5FA71}" destId="{F018CB66-D208-45EF-8DDF-B8A142FAB8E1}" srcOrd="1" destOrd="0" presId="urn:microsoft.com/office/officeart/2018/2/layout/IconVerticalSolidList"/>
    <dgm:cxn modelId="{B42F771A-43D7-4B77-AEB4-B4C74BA8DBE0}" type="presParOf" srcId="{78217363-96ED-4EBA-B044-21A00EB5FA71}" destId="{00F66683-D10A-4DFE-9453-7FF138673632}" srcOrd="2" destOrd="0" presId="urn:microsoft.com/office/officeart/2018/2/layout/IconVerticalSolidList"/>
    <dgm:cxn modelId="{04E94C11-C8D8-47DE-9FD1-FADE25F43292}" type="presParOf" srcId="{00F66683-D10A-4DFE-9453-7FF138673632}" destId="{02147DD6-B7A4-4BBA-B622-C63C5A56B775}" srcOrd="0" destOrd="0" presId="urn:microsoft.com/office/officeart/2018/2/layout/IconVerticalSolidList"/>
    <dgm:cxn modelId="{221B5693-41A7-4DE0-B1D4-59FC3A2BA492}" type="presParOf" srcId="{00F66683-D10A-4DFE-9453-7FF138673632}" destId="{39B3340E-A04C-4E94-BF47-67C681D39C52}" srcOrd="1" destOrd="0" presId="urn:microsoft.com/office/officeart/2018/2/layout/IconVerticalSolidList"/>
    <dgm:cxn modelId="{C7356791-6B30-4DB5-B955-ED870B734098}" type="presParOf" srcId="{00F66683-D10A-4DFE-9453-7FF138673632}" destId="{B23E6E84-FE2B-40F7-98C5-79DB5EB817A7}" srcOrd="2" destOrd="0" presId="urn:microsoft.com/office/officeart/2018/2/layout/IconVerticalSolidList"/>
    <dgm:cxn modelId="{A2029933-7EF3-4D73-8182-91AD17F6B2AC}" type="presParOf" srcId="{00F66683-D10A-4DFE-9453-7FF138673632}" destId="{1D4AB3D3-4F89-4742-BA29-F5AC78630A76}" srcOrd="3" destOrd="0" presId="urn:microsoft.com/office/officeart/2018/2/layout/IconVerticalSolidList"/>
    <dgm:cxn modelId="{6BFDDC75-9451-4DE9-B536-565ECC5DD4A8}" type="presParOf" srcId="{78217363-96ED-4EBA-B044-21A00EB5FA71}" destId="{C79A5F0A-B642-4635-B9D0-8E44452B0D09}" srcOrd="3" destOrd="0" presId="urn:microsoft.com/office/officeart/2018/2/layout/IconVerticalSolidList"/>
    <dgm:cxn modelId="{6BDD50BA-6388-4584-BC79-FC5EF6ED3524}" type="presParOf" srcId="{78217363-96ED-4EBA-B044-21A00EB5FA71}" destId="{AC36977B-2C33-4EE5-B822-7F29528FBEEE}" srcOrd="4" destOrd="0" presId="urn:microsoft.com/office/officeart/2018/2/layout/IconVerticalSolidList"/>
    <dgm:cxn modelId="{B96CC122-8AF1-4854-AC6A-B6FB14B46427}" type="presParOf" srcId="{AC36977B-2C33-4EE5-B822-7F29528FBEEE}" destId="{C00AFA3B-1C49-405B-9B6D-3B32D182CF58}" srcOrd="0" destOrd="0" presId="urn:microsoft.com/office/officeart/2018/2/layout/IconVerticalSolidList"/>
    <dgm:cxn modelId="{AF339721-CB70-487F-B388-0C21E4FD90C6}" type="presParOf" srcId="{AC36977B-2C33-4EE5-B822-7F29528FBEEE}" destId="{730886A8-F3FF-44CA-8E34-42AD15259836}" srcOrd="1" destOrd="0" presId="urn:microsoft.com/office/officeart/2018/2/layout/IconVerticalSolidList"/>
    <dgm:cxn modelId="{6B6EB0C9-F1C9-4520-B5F8-F24E4E7C74E1}" type="presParOf" srcId="{AC36977B-2C33-4EE5-B822-7F29528FBEEE}" destId="{4DE7B7F9-ADCF-4FB2-87FA-6AE034A3A2C8}" srcOrd="2" destOrd="0" presId="urn:microsoft.com/office/officeart/2018/2/layout/IconVerticalSolidList"/>
    <dgm:cxn modelId="{D2A6B0BF-8DC2-4D08-82CF-4EE57CA94EC5}" type="presParOf" srcId="{AC36977B-2C33-4EE5-B822-7F29528FBEEE}" destId="{F1119655-E2F8-4B25-9F46-79FB5C01DCAD}" srcOrd="3" destOrd="0" presId="urn:microsoft.com/office/officeart/2018/2/layout/IconVerticalSolidList"/>
    <dgm:cxn modelId="{578E67E7-196D-453F-A2C0-CA8B200A5DB0}" type="presParOf" srcId="{78217363-96ED-4EBA-B044-21A00EB5FA71}" destId="{654B4670-3ED1-459A-B4D3-F0FA259961FC}" srcOrd="5" destOrd="0" presId="urn:microsoft.com/office/officeart/2018/2/layout/IconVerticalSolidList"/>
    <dgm:cxn modelId="{65CFC5C6-84C5-4D32-B2ED-599092FA611A}" type="presParOf" srcId="{78217363-96ED-4EBA-B044-21A00EB5FA71}" destId="{8E40EABF-DE3C-4BEA-B6C4-D8E5A0CD9737}" srcOrd="6" destOrd="0" presId="urn:microsoft.com/office/officeart/2018/2/layout/IconVerticalSolidList"/>
    <dgm:cxn modelId="{6AB8843C-9960-4C9B-BC1B-4E74275B9A0A}" type="presParOf" srcId="{8E40EABF-DE3C-4BEA-B6C4-D8E5A0CD9737}" destId="{7410C279-A81C-4AAA-9A89-673D67F0D3E4}" srcOrd="0" destOrd="0" presId="urn:microsoft.com/office/officeart/2018/2/layout/IconVerticalSolidList"/>
    <dgm:cxn modelId="{4AD5FA57-A5DE-4D9E-9C65-9D6DA7B84622}" type="presParOf" srcId="{8E40EABF-DE3C-4BEA-B6C4-D8E5A0CD9737}" destId="{0F6E2F56-9AF2-49F6-9557-A63AB987C773}" srcOrd="1" destOrd="0" presId="urn:microsoft.com/office/officeart/2018/2/layout/IconVerticalSolidList"/>
    <dgm:cxn modelId="{2A20A372-EBE3-4047-8F12-56794C4E85EC}" type="presParOf" srcId="{8E40EABF-DE3C-4BEA-B6C4-D8E5A0CD9737}" destId="{DC1BBA47-46D9-4F27-825E-6E3F0AF7ADA8}" srcOrd="2" destOrd="0" presId="urn:microsoft.com/office/officeart/2018/2/layout/IconVerticalSolidList"/>
    <dgm:cxn modelId="{7375760F-87E0-4A09-A3AC-1C8920D40C37}" type="presParOf" srcId="{8E40EABF-DE3C-4BEA-B6C4-D8E5A0CD9737}" destId="{1A0A642E-CB4A-4543-A050-3336B051716E}" srcOrd="3" destOrd="0" presId="urn:microsoft.com/office/officeart/2018/2/layout/IconVerticalSolidList"/>
    <dgm:cxn modelId="{732DB921-D614-461B-BFFD-0FD0AA067145}" type="presParOf" srcId="{78217363-96ED-4EBA-B044-21A00EB5FA71}" destId="{CA143FD5-398D-4FBB-B5C8-B48E10D657E6}" srcOrd="7" destOrd="0" presId="urn:microsoft.com/office/officeart/2018/2/layout/IconVerticalSolidList"/>
    <dgm:cxn modelId="{D2D5EB02-0451-42DB-995C-42283F3C4095}" type="presParOf" srcId="{78217363-96ED-4EBA-B044-21A00EB5FA71}" destId="{AD2A45D3-CAC6-4CFE-BA38-9C5F9928341C}" srcOrd="8" destOrd="0" presId="urn:microsoft.com/office/officeart/2018/2/layout/IconVerticalSolidList"/>
    <dgm:cxn modelId="{3B23945F-CC32-45E4-A1B0-72CEC17B41A2}" type="presParOf" srcId="{AD2A45D3-CAC6-4CFE-BA38-9C5F9928341C}" destId="{F9DE4CD5-A1F3-4DD8-8BD7-83669359777D}" srcOrd="0" destOrd="0" presId="urn:microsoft.com/office/officeart/2018/2/layout/IconVerticalSolidList"/>
    <dgm:cxn modelId="{797A9DB6-7A22-44D5-B7CC-C7BC5FB3D9B7}" type="presParOf" srcId="{AD2A45D3-CAC6-4CFE-BA38-9C5F9928341C}" destId="{7CBEBCF7-C730-47D4-B0CB-0ED98D6F8931}" srcOrd="1" destOrd="0" presId="urn:microsoft.com/office/officeart/2018/2/layout/IconVerticalSolidList"/>
    <dgm:cxn modelId="{01E100A0-2345-41FB-BEDF-E011570C04F5}" type="presParOf" srcId="{AD2A45D3-CAC6-4CFE-BA38-9C5F9928341C}" destId="{DCF9550D-7E15-4158-8FE2-6205126705EB}" srcOrd="2" destOrd="0" presId="urn:microsoft.com/office/officeart/2018/2/layout/IconVerticalSolidList"/>
    <dgm:cxn modelId="{B16FD431-A250-45DD-ACB8-70E98DEBAC13}" type="presParOf" srcId="{AD2A45D3-CAC6-4CFE-BA38-9C5F9928341C}" destId="{32AA69A2-A4F8-4F35-9C4E-31D21A917E1B}"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E3946E-D09B-46C1-87A6-C168F8DD0C9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C13AB4C-1767-4E21-9DC6-5F9B5A656D9D}">
      <dgm:prSet/>
      <dgm:spPr/>
      <dgm:t>
        <a:bodyPr/>
        <a:lstStyle/>
        <a:p>
          <a:r>
            <a:rPr lang="en-US" b="1"/>
            <a:t>Origins in the First Constitution of Madina.</a:t>
          </a:r>
          <a:endParaRPr lang="en-US"/>
        </a:p>
      </dgm:t>
    </dgm:pt>
    <dgm:pt modelId="{2163A205-4F92-4BA0-A5F5-B6890FA7897F}" type="parTrans" cxnId="{E13D704B-4577-43C2-A3CB-7C03F0422761}">
      <dgm:prSet/>
      <dgm:spPr/>
      <dgm:t>
        <a:bodyPr/>
        <a:lstStyle/>
        <a:p>
          <a:endParaRPr lang="en-US"/>
        </a:p>
      </dgm:t>
    </dgm:pt>
    <dgm:pt modelId="{A94C06E9-608E-48E5-8287-6A5621098D8C}" type="sibTrans" cxnId="{E13D704B-4577-43C2-A3CB-7C03F0422761}">
      <dgm:prSet/>
      <dgm:spPr/>
      <dgm:t>
        <a:bodyPr/>
        <a:lstStyle/>
        <a:p>
          <a:endParaRPr lang="en-US"/>
        </a:p>
      </dgm:t>
    </dgm:pt>
    <dgm:pt modelId="{19DCD9B7-C63A-488E-8F21-5EADACC23353}">
      <dgm:prSet/>
      <dgm:spPr/>
      <dgm:t>
        <a:bodyPr/>
        <a:lstStyle/>
        <a:p>
          <a:r>
            <a:rPr lang="en-US" b="1"/>
            <a:t>It evolved and continued in one form or the other throughout the Abbaside period and even later during the Ottoman empire.</a:t>
          </a:r>
          <a:endParaRPr lang="en-US"/>
        </a:p>
      </dgm:t>
    </dgm:pt>
    <dgm:pt modelId="{9332FA72-CEA0-4F25-A825-8241E4F36D1C}" type="parTrans" cxnId="{93CF5DDE-455C-460A-80E9-863FB451CA1F}">
      <dgm:prSet/>
      <dgm:spPr/>
      <dgm:t>
        <a:bodyPr/>
        <a:lstStyle/>
        <a:p>
          <a:endParaRPr lang="en-US"/>
        </a:p>
      </dgm:t>
    </dgm:pt>
    <dgm:pt modelId="{3F45707C-6189-416A-92FB-056BB366CE1A}" type="sibTrans" cxnId="{93CF5DDE-455C-460A-80E9-863FB451CA1F}">
      <dgm:prSet/>
      <dgm:spPr/>
      <dgm:t>
        <a:bodyPr/>
        <a:lstStyle/>
        <a:p>
          <a:endParaRPr lang="en-US"/>
        </a:p>
      </dgm:t>
    </dgm:pt>
    <dgm:pt modelId="{7A05744C-9716-4604-86C3-1714F071FC7E}">
      <dgm:prSet/>
      <dgm:spPr/>
      <dgm:t>
        <a:bodyPr/>
        <a:lstStyle/>
        <a:p>
          <a:r>
            <a:rPr lang="en-US" b="1"/>
            <a:t>Serious efforts were made in modern times, in 1970s to come up with an Islamic alternative to the conventional insurance.</a:t>
          </a:r>
          <a:endParaRPr lang="en-US"/>
        </a:p>
      </dgm:t>
    </dgm:pt>
    <dgm:pt modelId="{7C6EEE90-AFFC-4FEF-BFC5-7AD15653E27B}" type="parTrans" cxnId="{FDA223A4-EF02-40EB-B20F-8E61423370E1}">
      <dgm:prSet/>
      <dgm:spPr/>
      <dgm:t>
        <a:bodyPr/>
        <a:lstStyle/>
        <a:p>
          <a:endParaRPr lang="en-US"/>
        </a:p>
      </dgm:t>
    </dgm:pt>
    <dgm:pt modelId="{D05BBADA-3758-4843-8A34-FCAA51ADADD1}" type="sibTrans" cxnId="{FDA223A4-EF02-40EB-B20F-8E61423370E1}">
      <dgm:prSet/>
      <dgm:spPr/>
      <dgm:t>
        <a:bodyPr/>
        <a:lstStyle/>
        <a:p>
          <a:endParaRPr lang="en-US"/>
        </a:p>
      </dgm:t>
    </dgm:pt>
    <dgm:pt modelId="{830BBA2D-D3D1-4A62-8312-72A6D6DFDF36}">
      <dgm:prSet/>
      <dgm:spPr/>
      <dgm:t>
        <a:bodyPr/>
        <a:lstStyle/>
        <a:p>
          <a:r>
            <a:rPr lang="en-US" b="1"/>
            <a:t>The first Takaful company was set up in Sudan in 1979, almost simultaneously followed by another one set up in Bahrain.</a:t>
          </a:r>
          <a:endParaRPr lang="en-US"/>
        </a:p>
      </dgm:t>
    </dgm:pt>
    <dgm:pt modelId="{92A6D69D-7118-4EF8-961A-2757E0F40C95}" type="parTrans" cxnId="{C1038D76-A4FC-4A28-B746-CD381DD0AD2E}">
      <dgm:prSet/>
      <dgm:spPr/>
      <dgm:t>
        <a:bodyPr/>
        <a:lstStyle/>
        <a:p>
          <a:endParaRPr lang="en-US"/>
        </a:p>
      </dgm:t>
    </dgm:pt>
    <dgm:pt modelId="{025F3C9C-3CBD-4F21-BB9E-132BD34D2B6D}" type="sibTrans" cxnId="{C1038D76-A4FC-4A28-B746-CD381DD0AD2E}">
      <dgm:prSet/>
      <dgm:spPr/>
      <dgm:t>
        <a:bodyPr/>
        <a:lstStyle/>
        <a:p>
          <a:endParaRPr lang="en-US"/>
        </a:p>
      </dgm:t>
    </dgm:pt>
    <dgm:pt modelId="{F201E433-C198-4A78-ACC3-CD178D4387CF}" type="pres">
      <dgm:prSet presAssocID="{72E3946E-D09B-46C1-87A6-C168F8DD0C92}" presName="root" presStyleCnt="0">
        <dgm:presLayoutVars>
          <dgm:dir/>
          <dgm:resizeHandles val="exact"/>
        </dgm:presLayoutVars>
      </dgm:prSet>
      <dgm:spPr/>
      <dgm:t>
        <a:bodyPr/>
        <a:lstStyle/>
        <a:p>
          <a:endParaRPr lang="en-US"/>
        </a:p>
      </dgm:t>
    </dgm:pt>
    <dgm:pt modelId="{98E881DA-31AF-4525-9307-E0F486CA6F84}" type="pres">
      <dgm:prSet presAssocID="{BC13AB4C-1767-4E21-9DC6-5F9B5A656D9D}" presName="compNode" presStyleCnt="0"/>
      <dgm:spPr/>
    </dgm:pt>
    <dgm:pt modelId="{F9B63E0C-30A6-4783-AC91-570DE9585165}" type="pres">
      <dgm:prSet presAssocID="{BC13AB4C-1767-4E21-9DC6-5F9B5A656D9D}" presName="bgRect" presStyleLbl="bgShp" presStyleIdx="0" presStyleCnt="4"/>
      <dgm:spPr/>
    </dgm:pt>
    <dgm:pt modelId="{86FA5CB7-F441-4F0E-9433-0FF26F9CF0E8}" type="pres">
      <dgm:prSet presAssocID="{BC13AB4C-1767-4E21-9DC6-5F9B5A656D9D}" presName="iconRect" presStyleLbl="node1" presStyleIdx="0" presStyleCnt="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FlagOutline"/>
        </a:ext>
      </dgm:extLst>
    </dgm:pt>
    <dgm:pt modelId="{F4872396-C017-436E-8864-0498041AB15C}" type="pres">
      <dgm:prSet presAssocID="{BC13AB4C-1767-4E21-9DC6-5F9B5A656D9D}" presName="spaceRect" presStyleCnt="0"/>
      <dgm:spPr/>
    </dgm:pt>
    <dgm:pt modelId="{830D21C2-EBD8-48D9-8FBC-034DB26535E4}" type="pres">
      <dgm:prSet presAssocID="{BC13AB4C-1767-4E21-9DC6-5F9B5A656D9D}" presName="parTx" presStyleLbl="revTx" presStyleIdx="0" presStyleCnt="4">
        <dgm:presLayoutVars>
          <dgm:chMax val="0"/>
          <dgm:chPref val="0"/>
        </dgm:presLayoutVars>
      </dgm:prSet>
      <dgm:spPr/>
      <dgm:t>
        <a:bodyPr/>
        <a:lstStyle/>
        <a:p>
          <a:endParaRPr lang="en-US"/>
        </a:p>
      </dgm:t>
    </dgm:pt>
    <dgm:pt modelId="{DAEC7208-FED9-4AE2-8320-83073020CDA9}" type="pres">
      <dgm:prSet presAssocID="{A94C06E9-608E-48E5-8287-6A5621098D8C}" presName="sibTrans" presStyleCnt="0"/>
      <dgm:spPr/>
    </dgm:pt>
    <dgm:pt modelId="{6B43DA77-2953-47E3-AE21-3A4AAD1AB268}" type="pres">
      <dgm:prSet presAssocID="{19DCD9B7-C63A-488E-8F21-5EADACC23353}" presName="compNode" presStyleCnt="0"/>
      <dgm:spPr/>
    </dgm:pt>
    <dgm:pt modelId="{8BFF58CA-6BCF-4EE6-9C3F-748F63736DF6}" type="pres">
      <dgm:prSet presAssocID="{19DCD9B7-C63A-488E-8F21-5EADACC23353}" presName="bgRect" presStyleLbl="bgShp" presStyleIdx="1" presStyleCnt="4"/>
      <dgm:spPr/>
    </dgm:pt>
    <dgm:pt modelId="{7A6D6AAC-BCEE-4210-BD46-62171CB1A629}" type="pres">
      <dgm:prSet presAssocID="{19DCD9B7-C63A-488E-8F21-5EADACC2335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Read"/>
        </a:ext>
      </dgm:extLst>
    </dgm:pt>
    <dgm:pt modelId="{6B558267-DA92-4234-93EB-38F198C15840}" type="pres">
      <dgm:prSet presAssocID="{19DCD9B7-C63A-488E-8F21-5EADACC23353}" presName="spaceRect" presStyleCnt="0"/>
      <dgm:spPr/>
    </dgm:pt>
    <dgm:pt modelId="{78F97550-46B5-4655-A861-6B5B62DDB64D}" type="pres">
      <dgm:prSet presAssocID="{19DCD9B7-C63A-488E-8F21-5EADACC23353}" presName="parTx" presStyleLbl="revTx" presStyleIdx="1" presStyleCnt="4">
        <dgm:presLayoutVars>
          <dgm:chMax val="0"/>
          <dgm:chPref val="0"/>
        </dgm:presLayoutVars>
      </dgm:prSet>
      <dgm:spPr/>
      <dgm:t>
        <a:bodyPr/>
        <a:lstStyle/>
        <a:p>
          <a:endParaRPr lang="en-US"/>
        </a:p>
      </dgm:t>
    </dgm:pt>
    <dgm:pt modelId="{24D7712B-10BB-48E3-9563-AB7DDA163647}" type="pres">
      <dgm:prSet presAssocID="{3F45707C-6189-416A-92FB-056BB366CE1A}" presName="sibTrans" presStyleCnt="0"/>
      <dgm:spPr/>
    </dgm:pt>
    <dgm:pt modelId="{4B4C65B1-B525-45B9-83F4-E7EAF488AF55}" type="pres">
      <dgm:prSet presAssocID="{7A05744C-9716-4604-86C3-1714F071FC7E}" presName="compNode" presStyleCnt="0"/>
      <dgm:spPr/>
    </dgm:pt>
    <dgm:pt modelId="{F5BFA02C-A901-41FE-9F62-1190614345B7}" type="pres">
      <dgm:prSet presAssocID="{7A05744C-9716-4604-86C3-1714F071FC7E}" presName="bgRect" presStyleLbl="bgShp" presStyleIdx="2" presStyleCnt="4"/>
      <dgm:spPr/>
    </dgm:pt>
    <dgm:pt modelId="{60661CB7-5D29-49B7-91D9-DB9B636E4CEA}" type="pres">
      <dgm:prSet presAssocID="{7A05744C-9716-4604-86C3-1714F071FC7E}"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AirplaneSolid"/>
        </a:ext>
      </dgm:extLst>
    </dgm:pt>
    <dgm:pt modelId="{FC70418B-4BC1-47EC-BC30-0710AEBBCF0D}" type="pres">
      <dgm:prSet presAssocID="{7A05744C-9716-4604-86C3-1714F071FC7E}" presName="spaceRect" presStyleCnt="0"/>
      <dgm:spPr/>
    </dgm:pt>
    <dgm:pt modelId="{7711BC7F-5615-4EEB-9164-967C645BF699}" type="pres">
      <dgm:prSet presAssocID="{7A05744C-9716-4604-86C3-1714F071FC7E}" presName="parTx" presStyleLbl="revTx" presStyleIdx="2" presStyleCnt="4">
        <dgm:presLayoutVars>
          <dgm:chMax val="0"/>
          <dgm:chPref val="0"/>
        </dgm:presLayoutVars>
      </dgm:prSet>
      <dgm:spPr/>
      <dgm:t>
        <a:bodyPr/>
        <a:lstStyle/>
        <a:p>
          <a:endParaRPr lang="en-US"/>
        </a:p>
      </dgm:t>
    </dgm:pt>
    <dgm:pt modelId="{727112D0-D76F-4970-862C-BC141B7C0E79}" type="pres">
      <dgm:prSet presAssocID="{D05BBADA-3758-4843-8A34-FCAA51ADADD1}" presName="sibTrans" presStyleCnt="0"/>
      <dgm:spPr/>
    </dgm:pt>
    <dgm:pt modelId="{72F3FE78-F651-43D1-850B-426E9F51B62F}" type="pres">
      <dgm:prSet presAssocID="{830BBA2D-D3D1-4A62-8312-72A6D6DFDF36}" presName="compNode" presStyleCnt="0"/>
      <dgm:spPr/>
    </dgm:pt>
    <dgm:pt modelId="{EAFB5C95-5021-48CC-98EB-7DC18EC2316E}" type="pres">
      <dgm:prSet presAssocID="{830BBA2D-D3D1-4A62-8312-72A6D6DFDF36}" presName="bgRect" presStyleLbl="bgShp" presStyleIdx="3" presStyleCnt="4"/>
      <dgm:spPr/>
    </dgm:pt>
    <dgm:pt modelId="{ADFE7DA6-4BC8-450C-A285-8ED97DB07AD0}" type="pres">
      <dgm:prSet presAssocID="{830BBA2D-D3D1-4A62-8312-72A6D6DFDF36}"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FabricReportLibrary"/>
        </a:ext>
      </dgm:extLst>
    </dgm:pt>
    <dgm:pt modelId="{020A43C4-91C9-4860-A960-106D27A96CAE}" type="pres">
      <dgm:prSet presAssocID="{830BBA2D-D3D1-4A62-8312-72A6D6DFDF36}" presName="spaceRect" presStyleCnt="0"/>
      <dgm:spPr/>
    </dgm:pt>
    <dgm:pt modelId="{BEE214DD-7076-404F-ABFC-EBAC36879F51}" type="pres">
      <dgm:prSet presAssocID="{830BBA2D-D3D1-4A62-8312-72A6D6DFDF36}" presName="parTx" presStyleLbl="revTx" presStyleIdx="3" presStyleCnt="4">
        <dgm:presLayoutVars>
          <dgm:chMax val="0"/>
          <dgm:chPref val="0"/>
        </dgm:presLayoutVars>
      </dgm:prSet>
      <dgm:spPr/>
      <dgm:t>
        <a:bodyPr/>
        <a:lstStyle/>
        <a:p>
          <a:endParaRPr lang="en-US"/>
        </a:p>
      </dgm:t>
    </dgm:pt>
  </dgm:ptLst>
  <dgm:cxnLst>
    <dgm:cxn modelId="{CF5F1343-6AEE-4636-B7AC-EB52D4F7FD9E}" type="presOf" srcId="{19DCD9B7-C63A-488E-8F21-5EADACC23353}" destId="{78F97550-46B5-4655-A861-6B5B62DDB64D}" srcOrd="0" destOrd="0" presId="urn:microsoft.com/office/officeart/2018/2/layout/IconVerticalSolidList"/>
    <dgm:cxn modelId="{C1038D76-A4FC-4A28-B746-CD381DD0AD2E}" srcId="{72E3946E-D09B-46C1-87A6-C168F8DD0C92}" destId="{830BBA2D-D3D1-4A62-8312-72A6D6DFDF36}" srcOrd="3" destOrd="0" parTransId="{92A6D69D-7118-4EF8-961A-2757E0F40C95}" sibTransId="{025F3C9C-3CBD-4F21-BB9E-132BD34D2B6D}"/>
    <dgm:cxn modelId="{6F796C56-A434-46E4-91AF-6A5D232B49F4}" type="presOf" srcId="{BC13AB4C-1767-4E21-9DC6-5F9B5A656D9D}" destId="{830D21C2-EBD8-48D9-8FBC-034DB26535E4}" srcOrd="0" destOrd="0" presId="urn:microsoft.com/office/officeart/2018/2/layout/IconVerticalSolidList"/>
    <dgm:cxn modelId="{931B7A66-22D6-4FF8-B82D-8E673280AF87}" type="presOf" srcId="{7A05744C-9716-4604-86C3-1714F071FC7E}" destId="{7711BC7F-5615-4EEB-9164-967C645BF699}" srcOrd="0" destOrd="0" presId="urn:microsoft.com/office/officeart/2018/2/layout/IconVerticalSolidList"/>
    <dgm:cxn modelId="{FDA223A4-EF02-40EB-B20F-8E61423370E1}" srcId="{72E3946E-D09B-46C1-87A6-C168F8DD0C92}" destId="{7A05744C-9716-4604-86C3-1714F071FC7E}" srcOrd="2" destOrd="0" parTransId="{7C6EEE90-AFFC-4FEF-BFC5-7AD15653E27B}" sibTransId="{D05BBADA-3758-4843-8A34-FCAA51ADADD1}"/>
    <dgm:cxn modelId="{E13D704B-4577-43C2-A3CB-7C03F0422761}" srcId="{72E3946E-D09B-46C1-87A6-C168F8DD0C92}" destId="{BC13AB4C-1767-4E21-9DC6-5F9B5A656D9D}" srcOrd="0" destOrd="0" parTransId="{2163A205-4F92-4BA0-A5F5-B6890FA7897F}" sibTransId="{A94C06E9-608E-48E5-8287-6A5621098D8C}"/>
    <dgm:cxn modelId="{93CF5DDE-455C-460A-80E9-863FB451CA1F}" srcId="{72E3946E-D09B-46C1-87A6-C168F8DD0C92}" destId="{19DCD9B7-C63A-488E-8F21-5EADACC23353}" srcOrd="1" destOrd="0" parTransId="{9332FA72-CEA0-4F25-A825-8241E4F36D1C}" sibTransId="{3F45707C-6189-416A-92FB-056BB366CE1A}"/>
    <dgm:cxn modelId="{42BF3033-542A-4FAF-9A14-F050EBB1440B}" type="presOf" srcId="{830BBA2D-D3D1-4A62-8312-72A6D6DFDF36}" destId="{BEE214DD-7076-404F-ABFC-EBAC36879F51}" srcOrd="0" destOrd="0" presId="urn:microsoft.com/office/officeart/2018/2/layout/IconVerticalSolidList"/>
    <dgm:cxn modelId="{AAF13DAD-50A1-4C70-8E44-CD022A28B2CF}" type="presOf" srcId="{72E3946E-D09B-46C1-87A6-C168F8DD0C92}" destId="{F201E433-C198-4A78-ACC3-CD178D4387CF}" srcOrd="0" destOrd="0" presId="urn:microsoft.com/office/officeart/2018/2/layout/IconVerticalSolidList"/>
    <dgm:cxn modelId="{5964034F-D66D-465F-9616-5168FE679B91}" type="presParOf" srcId="{F201E433-C198-4A78-ACC3-CD178D4387CF}" destId="{98E881DA-31AF-4525-9307-E0F486CA6F84}" srcOrd="0" destOrd="0" presId="urn:microsoft.com/office/officeart/2018/2/layout/IconVerticalSolidList"/>
    <dgm:cxn modelId="{3A900CB8-2F82-4410-BBD9-CEAB94BE0015}" type="presParOf" srcId="{98E881DA-31AF-4525-9307-E0F486CA6F84}" destId="{F9B63E0C-30A6-4783-AC91-570DE9585165}" srcOrd="0" destOrd="0" presId="urn:microsoft.com/office/officeart/2018/2/layout/IconVerticalSolidList"/>
    <dgm:cxn modelId="{DB3D5B2C-9DE5-44AF-A4E5-4182BEA5EB67}" type="presParOf" srcId="{98E881DA-31AF-4525-9307-E0F486CA6F84}" destId="{86FA5CB7-F441-4F0E-9433-0FF26F9CF0E8}" srcOrd="1" destOrd="0" presId="urn:microsoft.com/office/officeart/2018/2/layout/IconVerticalSolidList"/>
    <dgm:cxn modelId="{1EA9FCFF-C32F-40CF-A0F6-A7E745B7F3FF}" type="presParOf" srcId="{98E881DA-31AF-4525-9307-E0F486CA6F84}" destId="{F4872396-C017-436E-8864-0498041AB15C}" srcOrd="2" destOrd="0" presId="urn:microsoft.com/office/officeart/2018/2/layout/IconVerticalSolidList"/>
    <dgm:cxn modelId="{5E99B685-257F-47F9-B47F-82B0AD0F4A35}" type="presParOf" srcId="{98E881DA-31AF-4525-9307-E0F486CA6F84}" destId="{830D21C2-EBD8-48D9-8FBC-034DB26535E4}" srcOrd="3" destOrd="0" presId="urn:microsoft.com/office/officeart/2018/2/layout/IconVerticalSolidList"/>
    <dgm:cxn modelId="{4C5A824A-4104-428D-AFC2-BC6BCDFA6E9A}" type="presParOf" srcId="{F201E433-C198-4A78-ACC3-CD178D4387CF}" destId="{DAEC7208-FED9-4AE2-8320-83073020CDA9}" srcOrd="1" destOrd="0" presId="urn:microsoft.com/office/officeart/2018/2/layout/IconVerticalSolidList"/>
    <dgm:cxn modelId="{94FB851D-4BC8-4F69-84E5-05DB1E609439}" type="presParOf" srcId="{F201E433-C198-4A78-ACC3-CD178D4387CF}" destId="{6B43DA77-2953-47E3-AE21-3A4AAD1AB268}" srcOrd="2" destOrd="0" presId="urn:microsoft.com/office/officeart/2018/2/layout/IconVerticalSolidList"/>
    <dgm:cxn modelId="{45271A79-2D43-4E0A-981D-1F86CA563828}" type="presParOf" srcId="{6B43DA77-2953-47E3-AE21-3A4AAD1AB268}" destId="{8BFF58CA-6BCF-4EE6-9C3F-748F63736DF6}" srcOrd="0" destOrd="0" presId="urn:microsoft.com/office/officeart/2018/2/layout/IconVerticalSolidList"/>
    <dgm:cxn modelId="{A004274F-A46F-46CD-8583-61661A290DE6}" type="presParOf" srcId="{6B43DA77-2953-47E3-AE21-3A4AAD1AB268}" destId="{7A6D6AAC-BCEE-4210-BD46-62171CB1A629}" srcOrd="1" destOrd="0" presId="urn:microsoft.com/office/officeart/2018/2/layout/IconVerticalSolidList"/>
    <dgm:cxn modelId="{31881CE1-C165-4B60-ADA4-791DE7E6E2C1}" type="presParOf" srcId="{6B43DA77-2953-47E3-AE21-3A4AAD1AB268}" destId="{6B558267-DA92-4234-93EB-38F198C15840}" srcOrd="2" destOrd="0" presId="urn:microsoft.com/office/officeart/2018/2/layout/IconVerticalSolidList"/>
    <dgm:cxn modelId="{35EEF903-4197-44BC-946D-9D302DAF7920}" type="presParOf" srcId="{6B43DA77-2953-47E3-AE21-3A4AAD1AB268}" destId="{78F97550-46B5-4655-A861-6B5B62DDB64D}" srcOrd="3" destOrd="0" presId="urn:microsoft.com/office/officeart/2018/2/layout/IconVerticalSolidList"/>
    <dgm:cxn modelId="{3FC53D55-9EBC-4C0F-B083-6DD69CD072A5}" type="presParOf" srcId="{F201E433-C198-4A78-ACC3-CD178D4387CF}" destId="{24D7712B-10BB-48E3-9563-AB7DDA163647}" srcOrd="3" destOrd="0" presId="urn:microsoft.com/office/officeart/2018/2/layout/IconVerticalSolidList"/>
    <dgm:cxn modelId="{E45E3317-02A2-4D56-B72F-E453422389D9}" type="presParOf" srcId="{F201E433-C198-4A78-ACC3-CD178D4387CF}" destId="{4B4C65B1-B525-45B9-83F4-E7EAF488AF55}" srcOrd="4" destOrd="0" presId="urn:microsoft.com/office/officeart/2018/2/layout/IconVerticalSolidList"/>
    <dgm:cxn modelId="{52AC5EE1-7FC7-4034-BDA6-4942985C041F}" type="presParOf" srcId="{4B4C65B1-B525-45B9-83F4-E7EAF488AF55}" destId="{F5BFA02C-A901-41FE-9F62-1190614345B7}" srcOrd="0" destOrd="0" presId="urn:microsoft.com/office/officeart/2018/2/layout/IconVerticalSolidList"/>
    <dgm:cxn modelId="{3D0C87E9-9E7C-4F10-8DEA-E48EFB525A75}" type="presParOf" srcId="{4B4C65B1-B525-45B9-83F4-E7EAF488AF55}" destId="{60661CB7-5D29-49B7-91D9-DB9B636E4CEA}" srcOrd="1" destOrd="0" presId="urn:microsoft.com/office/officeart/2018/2/layout/IconVerticalSolidList"/>
    <dgm:cxn modelId="{35D92257-7562-4D64-B68A-323087DD89E9}" type="presParOf" srcId="{4B4C65B1-B525-45B9-83F4-E7EAF488AF55}" destId="{FC70418B-4BC1-47EC-BC30-0710AEBBCF0D}" srcOrd="2" destOrd="0" presId="urn:microsoft.com/office/officeart/2018/2/layout/IconVerticalSolidList"/>
    <dgm:cxn modelId="{2C9BE37D-2BEE-484A-8936-88F95F5D6BBC}" type="presParOf" srcId="{4B4C65B1-B525-45B9-83F4-E7EAF488AF55}" destId="{7711BC7F-5615-4EEB-9164-967C645BF699}" srcOrd="3" destOrd="0" presId="urn:microsoft.com/office/officeart/2018/2/layout/IconVerticalSolidList"/>
    <dgm:cxn modelId="{2A5D92EA-11BF-4060-83E4-0F4BC43E49E4}" type="presParOf" srcId="{F201E433-C198-4A78-ACC3-CD178D4387CF}" destId="{727112D0-D76F-4970-862C-BC141B7C0E79}" srcOrd="5" destOrd="0" presId="urn:microsoft.com/office/officeart/2018/2/layout/IconVerticalSolidList"/>
    <dgm:cxn modelId="{C87D7AFF-0934-4AA7-8852-31130D30971F}" type="presParOf" srcId="{F201E433-C198-4A78-ACC3-CD178D4387CF}" destId="{72F3FE78-F651-43D1-850B-426E9F51B62F}" srcOrd="6" destOrd="0" presId="urn:microsoft.com/office/officeart/2018/2/layout/IconVerticalSolidList"/>
    <dgm:cxn modelId="{2ED5B853-10A2-426D-827D-174227B5B2D8}" type="presParOf" srcId="{72F3FE78-F651-43D1-850B-426E9F51B62F}" destId="{EAFB5C95-5021-48CC-98EB-7DC18EC2316E}" srcOrd="0" destOrd="0" presId="urn:microsoft.com/office/officeart/2018/2/layout/IconVerticalSolidList"/>
    <dgm:cxn modelId="{CA46710A-2A6B-4D27-A8E6-E7EF7292ABF5}" type="presParOf" srcId="{72F3FE78-F651-43D1-850B-426E9F51B62F}" destId="{ADFE7DA6-4BC8-450C-A285-8ED97DB07AD0}" srcOrd="1" destOrd="0" presId="urn:microsoft.com/office/officeart/2018/2/layout/IconVerticalSolidList"/>
    <dgm:cxn modelId="{FA1350DF-2FF1-4251-AA29-253130F24999}" type="presParOf" srcId="{72F3FE78-F651-43D1-850B-426E9F51B62F}" destId="{020A43C4-91C9-4860-A960-106D27A96CAE}" srcOrd="2" destOrd="0" presId="urn:microsoft.com/office/officeart/2018/2/layout/IconVerticalSolidList"/>
    <dgm:cxn modelId="{C77AED59-6BE6-4493-8958-6DCC81F03D8F}" type="presParOf" srcId="{72F3FE78-F651-43D1-850B-426E9F51B62F}" destId="{BEE214DD-7076-404F-ABFC-EBAC36879F51}"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34F78-D134-4D69-9DB0-A60F3942B4D9}">
      <dsp:nvSpPr>
        <dsp:cNvPr id="0" name=""/>
        <dsp:cNvSpPr/>
      </dsp:nvSpPr>
      <dsp:spPr>
        <a:xfrm>
          <a:off x="0" y="1333450"/>
          <a:ext cx="4859985" cy="1360800"/>
        </a:xfrm>
        <a:prstGeom prst="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77189" tIns="249936" rIns="377189"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a:t>“An agreement whereby one party, the insurer, in return for a consideration, the premium, undertakes to pay to the other party, the insured, a sum of money or its equivalent in kind on the happening of a specified event, which is contrary to the insured’s financial interest”</a:t>
          </a:r>
          <a:endParaRPr lang="en-US" sz="1200" kern="1200"/>
        </a:p>
      </dsp:txBody>
      <dsp:txXfrm>
        <a:off x="0" y="1333450"/>
        <a:ext cx="4859985" cy="1360800"/>
      </dsp:txXfrm>
    </dsp:sp>
    <dsp:sp modelId="{67C27AAA-7027-4A75-84D7-2C05D3A292FA}">
      <dsp:nvSpPr>
        <dsp:cNvPr id="0" name=""/>
        <dsp:cNvSpPr/>
      </dsp:nvSpPr>
      <dsp:spPr>
        <a:xfrm>
          <a:off x="242999" y="1156330"/>
          <a:ext cx="3401989" cy="354240"/>
        </a:xfrm>
        <a:prstGeom prst="roundRect">
          <a:avLst/>
        </a:prstGeom>
        <a:blipFill rotWithShape="0">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587" tIns="0" rIns="128587" bIns="0" numCol="1" spcCol="1270" anchor="ctr" anchorCtr="0">
          <a:noAutofit/>
        </a:bodyPr>
        <a:lstStyle/>
        <a:p>
          <a:pPr lvl="0" algn="l" defTabSz="533400">
            <a:lnSpc>
              <a:spcPct val="90000"/>
            </a:lnSpc>
            <a:spcBef>
              <a:spcPct val="0"/>
            </a:spcBef>
            <a:spcAft>
              <a:spcPct val="35000"/>
            </a:spcAft>
          </a:pPr>
          <a:r>
            <a:rPr lang="en-US" sz="1200" b="1" kern="1200"/>
            <a:t>Definition of an Insurance Contract</a:t>
          </a:r>
          <a:endParaRPr lang="en-US" sz="1200" kern="1200"/>
        </a:p>
      </dsp:txBody>
      <dsp:txXfrm>
        <a:off x="260292" y="1173623"/>
        <a:ext cx="3367403" cy="319654"/>
      </dsp:txXfrm>
    </dsp:sp>
    <dsp:sp modelId="{0B28565E-6A16-4CFE-82C8-BDCC7BEDA3C9}">
      <dsp:nvSpPr>
        <dsp:cNvPr id="0" name=""/>
        <dsp:cNvSpPr/>
      </dsp:nvSpPr>
      <dsp:spPr>
        <a:xfrm>
          <a:off x="0" y="2936169"/>
          <a:ext cx="4859985" cy="1190700"/>
        </a:xfrm>
        <a:prstGeom prst="rect">
          <a:avLst/>
        </a:prstGeom>
        <a:solidFill>
          <a:schemeClr val="lt1">
            <a:alpha val="90000"/>
            <a:hueOff val="0"/>
            <a:satOff val="0"/>
            <a:lumOff val="0"/>
            <a:alphaOff val="0"/>
          </a:schemeClr>
        </a:solidFill>
        <a:ln w="9525" cap="rnd" cmpd="sng" algn="ctr">
          <a:solidFill>
            <a:schemeClr val="accent5">
              <a:hueOff val="20796183"/>
              <a:satOff val="-568"/>
              <a:lumOff val="-313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77189" tIns="249936" rIns="377189"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a:t>“… what is it that is insured in a fire policy? Not the bricks and materials used in building the house, but the financial interest (i.e. money) of the insured in the subject-matter of insurance …”                               (Lord Justice Brett in Castellian v. Preston – 1883)</a:t>
          </a:r>
          <a:endParaRPr lang="en-US" sz="1200" kern="1200"/>
        </a:p>
      </dsp:txBody>
      <dsp:txXfrm>
        <a:off x="0" y="2936169"/>
        <a:ext cx="4859985" cy="1190700"/>
      </dsp:txXfrm>
    </dsp:sp>
    <dsp:sp modelId="{BC08E45C-F5D9-4A63-97F2-02EE1869A556}">
      <dsp:nvSpPr>
        <dsp:cNvPr id="0" name=""/>
        <dsp:cNvSpPr/>
      </dsp:nvSpPr>
      <dsp:spPr>
        <a:xfrm>
          <a:off x="242999" y="2759050"/>
          <a:ext cx="3401989" cy="354240"/>
        </a:xfrm>
        <a:prstGeom prst="roundRect">
          <a:avLst/>
        </a:prstGeom>
        <a:blipFill rotWithShape="0">
          <a:blip xmlns:r="http://schemas.openxmlformats.org/officeDocument/2006/relationships" r:embed="rId1">
            <a:duotone>
              <a:schemeClr val="accent5">
                <a:hueOff val="20796183"/>
                <a:satOff val="-568"/>
                <a:lumOff val="-3138"/>
                <a:alphaOff val="0"/>
                <a:tint val="98000"/>
                <a:lumMod val="102000"/>
              </a:schemeClr>
              <a:schemeClr val="accent5">
                <a:hueOff val="20796183"/>
                <a:satOff val="-568"/>
                <a:lumOff val="-3138"/>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587" tIns="0" rIns="128587" bIns="0" numCol="1" spcCol="1270" anchor="ctr" anchorCtr="0">
          <a:noAutofit/>
        </a:bodyPr>
        <a:lstStyle/>
        <a:p>
          <a:pPr lvl="0" algn="l" defTabSz="533400">
            <a:lnSpc>
              <a:spcPct val="90000"/>
            </a:lnSpc>
            <a:spcBef>
              <a:spcPct val="0"/>
            </a:spcBef>
            <a:spcAft>
              <a:spcPct val="35000"/>
            </a:spcAft>
          </a:pPr>
          <a:r>
            <a:rPr lang="en-US" sz="1200" b="1" kern="1200"/>
            <a:t>Subject-matter of  an Insurance Contract</a:t>
          </a:r>
          <a:endParaRPr lang="en-US" sz="1200" kern="1200"/>
        </a:p>
      </dsp:txBody>
      <dsp:txXfrm>
        <a:off x="260292" y="2776343"/>
        <a:ext cx="3367403" cy="319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1B46F-D300-46A3-B7D3-299E9FEABC95}">
      <dsp:nvSpPr>
        <dsp:cNvPr id="0" name=""/>
        <dsp:cNvSpPr/>
      </dsp:nvSpPr>
      <dsp:spPr>
        <a:xfrm>
          <a:off x="0" y="2394"/>
          <a:ext cx="4296258" cy="0"/>
        </a:xfrm>
        <a:prstGeom prst="line">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w="9525" cap="rnd"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316B0DC-0218-4ECD-BC60-1EEB96AB5457}">
      <dsp:nvSpPr>
        <dsp:cNvPr id="0" name=""/>
        <dsp:cNvSpPr/>
      </dsp:nvSpPr>
      <dsp:spPr>
        <a:xfrm>
          <a:off x="0" y="2394"/>
          <a:ext cx="4296258" cy="1632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a:t>Islamic Fiqh (science of Shariah) Academy, emanating from the Organization of Islamic Conference, meeting in its Second Session in Jeddah, KSA, from 10 to 16 Rabi-ul- Thani, 1405 A.H. (Dec 1985) issued a Resolution which in summary stated the following:</a:t>
          </a:r>
          <a:endParaRPr lang="en-US" sz="1500" kern="1200"/>
        </a:p>
      </dsp:txBody>
      <dsp:txXfrm>
        <a:off x="0" y="2394"/>
        <a:ext cx="4296258" cy="1632733"/>
      </dsp:txXfrm>
    </dsp:sp>
    <dsp:sp modelId="{E6E68CA9-B9FA-44EB-902E-C36B11FAF811}">
      <dsp:nvSpPr>
        <dsp:cNvPr id="0" name=""/>
        <dsp:cNvSpPr/>
      </dsp:nvSpPr>
      <dsp:spPr>
        <a:xfrm>
          <a:off x="0" y="1635128"/>
          <a:ext cx="4296258" cy="0"/>
        </a:xfrm>
        <a:prstGeom prst="line">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w="9525" cap="rnd"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CF0AF12-D0D5-4E75-94B9-301B9C6C4843}">
      <dsp:nvSpPr>
        <dsp:cNvPr id="0" name=""/>
        <dsp:cNvSpPr/>
      </dsp:nvSpPr>
      <dsp:spPr>
        <a:xfrm>
          <a:off x="0" y="1635128"/>
          <a:ext cx="4296258" cy="1632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a:t>The </a:t>
          </a:r>
          <a:r>
            <a:rPr lang="en-US" sz="1500" b="1" u="sng" kern="1200"/>
            <a:t>commercial Insurance</a:t>
          </a:r>
          <a:r>
            <a:rPr lang="en-US" sz="1500" b="1" kern="1200"/>
            <a:t> contract… </a:t>
          </a:r>
          <a:r>
            <a:rPr lang="en-US" sz="1500" b="1" u="sng" kern="1200"/>
            <a:t>is prohibited </a:t>
          </a:r>
          <a:r>
            <a:rPr lang="en-US" sz="1500" b="1" i="1" u="sng" kern="1200"/>
            <a:t>(Haraam)</a:t>
          </a:r>
          <a:r>
            <a:rPr lang="en-US" sz="1500" b="1" u="sng" kern="1200"/>
            <a:t> according to the Shariah.</a:t>
          </a:r>
          <a:endParaRPr lang="en-US" sz="1500" kern="1200"/>
        </a:p>
      </dsp:txBody>
      <dsp:txXfrm>
        <a:off x="0" y="1635128"/>
        <a:ext cx="4296258" cy="1632733"/>
      </dsp:txXfrm>
    </dsp:sp>
    <dsp:sp modelId="{3C305951-08FE-4E94-86AC-2575F9FA5EDD}">
      <dsp:nvSpPr>
        <dsp:cNvPr id="0" name=""/>
        <dsp:cNvSpPr/>
      </dsp:nvSpPr>
      <dsp:spPr>
        <a:xfrm>
          <a:off x="0" y="3267861"/>
          <a:ext cx="4296258" cy="0"/>
        </a:xfrm>
        <a:prstGeom prst="line">
          <a:avLst/>
        </a:prstGeom>
        <a:blipFill rotWithShape="0">
          <a:blip xmlns:r="http://schemas.openxmlformats.org/officeDocument/2006/relationships" r:embed="rId1">
            <a:duotone>
              <a:schemeClr val="accent1">
                <a:hueOff val="0"/>
                <a:satOff val="0"/>
                <a:lumOff val="0"/>
                <a:alphaOff val="0"/>
                <a:tint val="98000"/>
                <a:lumMod val="102000"/>
              </a:schemeClr>
              <a:schemeClr val="accent1">
                <a:hueOff val="0"/>
                <a:satOff val="0"/>
                <a:lumOff val="0"/>
                <a:alphaOff val="0"/>
                <a:shade val="98000"/>
                <a:lumMod val="98000"/>
              </a:schemeClr>
            </a:duotone>
          </a:blip>
          <a:tile tx="0" ty="0" sx="100000" sy="100000" flip="none" algn="tl"/>
        </a:blipFill>
        <a:ln w="9525" cap="rnd"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2543A88-6940-4E3F-8E75-3F9B1BB19CBA}">
      <dsp:nvSpPr>
        <dsp:cNvPr id="0" name=""/>
        <dsp:cNvSpPr/>
      </dsp:nvSpPr>
      <dsp:spPr>
        <a:xfrm>
          <a:off x="0" y="3267861"/>
          <a:ext cx="4296258" cy="1632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a:t>The alternative Takaful contract which conforms to the principles of Islamic dealings is Halaal, being the contract of cooperative insurance, which is founded on the basis of charitable donation and Shariah compliant dealings.</a:t>
          </a:r>
          <a:endParaRPr lang="en-US" sz="1500" kern="1200"/>
        </a:p>
      </dsp:txBody>
      <dsp:txXfrm>
        <a:off x="0" y="3267861"/>
        <a:ext cx="4296258" cy="16327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E5A77-BDB1-4802-A1FD-F9EEF299A177}">
      <dsp:nvSpPr>
        <dsp:cNvPr id="0" name=""/>
        <dsp:cNvSpPr/>
      </dsp:nvSpPr>
      <dsp:spPr>
        <a:xfrm>
          <a:off x="0" y="3830"/>
          <a:ext cx="4296258" cy="815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342B70-5D0D-4125-9F59-863202DF3070}">
      <dsp:nvSpPr>
        <dsp:cNvPr id="0" name=""/>
        <dsp:cNvSpPr/>
      </dsp:nvSpPr>
      <dsp:spPr>
        <a:xfrm>
          <a:off x="246806" y="187405"/>
          <a:ext cx="448738" cy="448738"/>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521BD79-CD7F-4B78-A443-2323F3668DB5}">
      <dsp:nvSpPr>
        <dsp:cNvPr id="0" name=""/>
        <dsp:cNvSpPr/>
      </dsp:nvSpPr>
      <dsp:spPr>
        <a:xfrm>
          <a:off x="942350" y="383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lvl="0" algn="l" defTabSz="711200">
            <a:lnSpc>
              <a:spcPct val="90000"/>
            </a:lnSpc>
            <a:spcBef>
              <a:spcPct val="0"/>
            </a:spcBef>
            <a:spcAft>
              <a:spcPct val="35000"/>
            </a:spcAft>
          </a:pPr>
          <a:r>
            <a:rPr lang="en-US" sz="1600" b="1" kern="1200"/>
            <a:t>Piety (individual purification)</a:t>
          </a:r>
          <a:endParaRPr lang="en-US" sz="1600" kern="1200"/>
        </a:p>
      </dsp:txBody>
      <dsp:txXfrm>
        <a:off x="942350" y="3830"/>
        <a:ext cx="3353907" cy="815888"/>
      </dsp:txXfrm>
    </dsp:sp>
    <dsp:sp modelId="{02147DD6-B7A4-4BBA-B622-C63C5A56B775}">
      <dsp:nvSpPr>
        <dsp:cNvPr id="0" name=""/>
        <dsp:cNvSpPr/>
      </dsp:nvSpPr>
      <dsp:spPr>
        <a:xfrm>
          <a:off x="0" y="1023690"/>
          <a:ext cx="4296258" cy="815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B3340E-A04C-4E94-BF47-67C681D39C52}">
      <dsp:nvSpPr>
        <dsp:cNvPr id="0" name=""/>
        <dsp:cNvSpPr/>
      </dsp:nvSpPr>
      <dsp:spPr>
        <a:xfrm>
          <a:off x="246806" y="1207265"/>
          <a:ext cx="448738" cy="448738"/>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4AB3D3-4F89-4742-BA29-F5AC78630A76}">
      <dsp:nvSpPr>
        <dsp:cNvPr id="0" name=""/>
        <dsp:cNvSpPr/>
      </dsp:nvSpPr>
      <dsp:spPr>
        <a:xfrm>
          <a:off x="942350" y="102369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lvl="0" algn="l" defTabSz="711200">
            <a:lnSpc>
              <a:spcPct val="90000"/>
            </a:lnSpc>
            <a:spcBef>
              <a:spcPct val="0"/>
            </a:spcBef>
            <a:spcAft>
              <a:spcPct val="35000"/>
            </a:spcAft>
          </a:pPr>
          <a:r>
            <a:rPr lang="en-US" sz="1600" b="1" kern="1200"/>
            <a:t>Brotherhood (mutual assistance)</a:t>
          </a:r>
          <a:endParaRPr lang="en-US" sz="1600" kern="1200"/>
        </a:p>
      </dsp:txBody>
      <dsp:txXfrm>
        <a:off x="942350" y="1023690"/>
        <a:ext cx="3353907" cy="815888"/>
      </dsp:txXfrm>
    </dsp:sp>
    <dsp:sp modelId="{C00AFA3B-1C49-405B-9B6D-3B32D182CF58}">
      <dsp:nvSpPr>
        <dsp:cNvPr id="0" name=""/>
        <dsp:cNvSpPr/>
      </dsp:nvSpPr>
      <dsp:spPr>
        <a:xfrm>
          <a:off x="0" y="2043550"/>
          <a:ext cx="4296258" cy="815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0886A8-F3FF-44CA-8E34-42AD15259836}">
      <dsp:nvSpPr>
        <dsp:cNvPr id="0" name=""/>
        <dsp:cNvSpPr/>
      </dsp:nvSpPr>
      <dsp:spPr>
        <a:xfrm>
          <a:off x="246806" y="2227125"/>
          <a:ext cx="448738" cy="448738"/>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1119655-E2F8-4B25-9F46-79FB5C01DCAD}">
      <dsp:nvSpPr>
        <dsp:cNvPr id="0" name=""/>
        <dsp:cNvSpPr/>
      </dsp:nvSpPr>
      <dsp:spPr>
        <a:xfrm>
          <a:off x="942350" y="2043550"/>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lvl="0" algn="l" defTabSz="711200">
            <a:lnSpc>
              <a:spcPct val="90000"/>
            </a:lnSpc>
            <a:spcBef>
              <a:spcPct val="0"/>
            </a:spcBef>
            <a:spcAft>
              <a:spcPct val="35000"/>
            </a:spcAft>
          </a:pPr>
          <a:r>
            <a:rPr lang="en-US" sz="1600" b="1" kern="1200"/>
            <a:t>Charity (Tabarru or contribution)</a:t>
          </a:r>
          <a:endParaRPr lang="en-US" sz="1600" kern="1200"/>
        </a:p>
      </dsp:txBody>
      <dsp:txXfrm>
        <a:off x="942350" y="2043550"/>
        <a:ext cx="3353907" cy="815888"/>
      </dsp:txXfrm>
    </dsp:sp>
    <dsp:sp modelId="{7410C279-A81C-4AAA-9A89-673D67F0D3E4}">
      <dsp:nvSpPr>
        <dsp:cNvPr id="0" name=""/>
        <dsp:cNvSpPr/>
      </dsp:nvSpPr>
      <dsp:spPr>
        <a:xfrm>
          <a:off x="0" y="3063411"/>
          <a:ext cx="4296258" cy="815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6E2F56-9AF2-49F6-9557-A63AB987C773}">
      <dsp:nvSpPr>
        <dsp:cNvPr id="0" name=""/>
        <dsp:cNvSpPr/>
      </dsp:nvSpPr>
      <dsp:spPr>
        <a:xfrm>
          <a:off x="246806" y="3246985"/>
          <a:ext cx="448738" cy="448738"/>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0A642E-CB4A-4543-A050-3336B051716E}">
      <dsp:nvSpPr>
        <dsp:cNvPr id="0" name=""/>
        <dsp:cNvSpPr/>
      </dsp:nvSpPr>
      <dsp:spPr>
        <a:xfrm>
          <a:off x="942350" y="3063411"/>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lvl="0" algn="l" defTabSz="711200">
            <a:lnSpc>
              <a:spcPct val="90000"/>
            </a:lnSpc>
            <a:spcBef>
              <a:spcPct val="0"/>
            </a:spcBef>
            <a:spcAft>
              <a:spcPct val="35000"/>
            </a:spcAft>
          </a:pPr>
          <a:r>
            <a:rPr lang="en-US" sz="1600" b="1" kern="1200"/>
            <a:t>Mutual Guarantee </a:t>
          </a:r>
          <a:endParaRPr lang="en-US" sz="1600" kern="1200"/>
        </a:p>
      </dsp:txBody>
      <dsp:txXfrm>
        <a:off x="942350" y="3063411"/>
        <a:ext cx="3353907" cy="815888"/>
      </dsp:txXfrm>
    </dsp:sp>
    <dsp:sp modelId="{F9DE4CD5-A1F3-4DD8-8BD7-83669359777D}">
      <dsp:nvSpPr>
        <dsp:cNvPr id="0" name=""/>
        <dsp:cNvSpPr/>
      </dsp:nvSpPr>
      <dsp:spPr>
        <a:xfrm>
          <a:off x="0" y="4083271"/>
          <a:ext cx="4296258" cy="8158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BEBCF7-C730-47D4-B0CB-0ED98D6F8931}">
      <dsp:nvSpPr>
        <dsp:cNvPr id="0" name=""/>
        <dsp:cNvSpPr/>
      </dsp:nvSpPr>
      <dsp:spPr>
        <a:xfrm>
          <a:off x="246806" y="4266846"/>
          <a:ext cx="448738" cy="448738"/>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2AA69A2-A4F8-4F35-9C4E-31D21A917E1B}">
      <dsp:nvSpPr>
        <dsp:cNvPr id="0" name=""/>
        <dsp:cNvSpPr/>
      </dsp:nvSpPr>
      <dsp:spPr>
        <a:xfrm>
          <a:off x="942350" y="4083271"/>
          <a:ext cx="3353907" cy="815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48" tIns="86348" rIns="86348" bIns="86348" numCol="1" spcCol="1270" anchor="ctr" anchorCtr="0">
          <a:noAutofit/>
        </a:bodyPr>
        <a:lstStyle/>
        <a:p>
          <a:pPr lvl="0" algn="l" defTabSz="711200">
            <a:lnSpc>
              <a:spcPct val="90000"/>
            </a:lnSpc>
            <a:spcBef>
              <a:spcPct val="0"/>
            </a:spcBef>
            <a:spcAft>
              <a:spcPct val="35000"/>
            </a:spcAft>
          </a:pPr>
          <a:r>
            <a:rPr lang="en-US" sz="1600" b="1" kern="1200"/>
            <a:t>Community well-being as opposed to profit maximization.</a:t>
          </a:r>
          <a:endParaRPr lang="en-US" sz="1600" kern="1200"/>
        </a:p>
      </dsp:txBody>
      <dsp:txXfrm>
        <a:off x="942350" y="4083271"/>
        <a:ext cx="3353907" cy="8158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63E0C-30A6-4783-AC91-570DE9585165}">
      <dsp:nvSpPr>
        <dsp:cNvPr id="0" name=""/>
        <dsp:cNvSpPr/>
      </dsp:nvSpPr>
      <dsp:spPr>
        <a:xfrm>
          <a:off x="0" y="2991"/>
          <a:ext cx="4296258" cy="10348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FA5CB7-F441-4F0E-9433-0FF26F9CF0E8}">
      <dsp:nvSpPr>
        <dsp:cNvPr id="0" name=""/>
        <dsp:cNvSpPr/>
      </dsp:nvSpPr>
      <dsp:spPr>
        <a:xfrm>
          <a:off x="313055" y="235843"/>
          <a:ext cx="569747" cy="569191"/>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30D21C2-EBD8-48D9-8FBC-034DB26535E4}">
      <dsp:nvSpPr>
        <dsp:cNvPr id="0" name=""/>
        <dsp:cNvSpPr/>
      </dsp:nvSpPr>
      <dsp:spPr>
        <a:xfrm>
          <a:off x="1195858" y="2991"/>
          <a:ext cx="2834648" cy="103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33" tIns="109633" rIns="109633" bIns="109633" numCol="1" spcCol="1270" anchor="ctr" anchorCtr="0">
          <a:noAutofit/>
        </a:bodyPr>
        <a:lstStyle/>
        <a:p>
          <a:pPr lvl="0" algn="l" defTabSz="622300">
            <a:lnSpc>
              <a:spcPct val="90000"/>
            </a:lnSpc>
            <a:spcBef>
              <a:spcPct val="0"/>
            </a:spcBef>
            <a:spcAft>
              <a:spcPct val="35000"/>
            </a:spcAft>
          </a:pPr>
          <a:r>
            <a:rPr lang="en-US" sz="1400" b="1" kern="1200"/>
            <a:t>Origins in the First Constitution of Madina.</a:t>
          </a:r>
          <a:endParaRPr lang="en-US" sz="1400" kern="1200"/>
        </a:p>
      </dsp:txBody>
      <dsp:txXfrm>
        <a:off x="1195858" y="2991"/>
        <a:ext cx="2834648" cy="1035905"/>
      </dsp:txXfrm>
    </dsp:sp>
    <dsp:sp modelId="{8BFF58CA-6BCF-4EE6-9C3F-748F63736DF6}">
      <dsp:nvSpPr>
        <dsp:cNvPr id="0" name=""/>
        <dsp:cNvSpPr/>
      </dsp:nvSpPr>
      <dsp:spPr>
        <a:xfrm>
          <a:off x="0" y="1290025"/>
          <a:ext cx="4296258" cy="10348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6D6AAC-BCEE-4210-BD46-62171CB1A629}">
      <dsp:nvSpPr>
        <dsp:cNvPr id="0" name=""/>
        <dsp:cNvSpPr/>
      </dsp:nvSpPr>
      <dsp:spPr>
        <a:xfrm>
          <a:off x="313055" y="1522876"/>
          <a:ext cx="569747" cy="569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F97550-46B5-4655-A861-6B5B62DDB64D}">
      <dsp:nvSpPr>
        <dsp:cNvPr id="0" name=""/>
        <dsp:cNvSpPr/>
      </dsp:nvSpPr>
      <dsp:spPr>
        <a:xfrm>
          <a:off x="1195858" y="1290025"/>
          <a:ext cx="2834648" cy="103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33" tIns="109633" rIns="109633" bIns="109633" numCol="1" spcCol="1270" anchor="ctr" anchorCtr="0">
          <a:noAutofit/>
        </a:bodyPr>
        <a:lstStyle/>
        <a:p>
          <a:pPr lvl="0" algn="l" defTabSz="622300">
            <a:lnSpc>
              <a:spcPct val="90000"/>
            </a:lnSpc>
            <a:spcBef>
              <a:spcPct val="0"/>
            </a:spcBef>
            <a:spcAft>
              <a:spcPct val="35000"/>
            </a:spcAft>
          </a:pPr>
          <a:r>
            <a:rPr lang="en-US" sz="1400" b="1" kern="1200"/>
            <a:t>It evolved and continued in one form or the other throughout the Abbaside period and even later during the Ottoman empire.</a:t>
          </a:r>
          <a:endParaRPr lang="en-US" sz="1400" kern="1200"/>
        </a:p>
      </dsp:txBody>
      <dsp:txXfrm>
        <a:off x="1195858" y="1290025"/>
        <a:ext cx="2834648" cy="1035905"/>
      </dsp:txXfrm>
    </dsp:sp>
    <dsp:sp modelId="{F5BFA02C-A901-41FE-9F62-1190614345B7}">
      <dsp:nvSpPr>
        <dsp:cNvPr id="0" name=""/>
        <dsp:cNvSpPr/>
      </dsp:nvSpPr>
      <dsp:spPr>
        <a:xfrm>
          <a:off x="0" y="2577059"/>
          <a:ext cx="4296258" cy="10348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661CB7-5D29-49B7-91D9-DB9B636E4CEA}">
      <dsp:nvSpPr>
        <dsp:cNvPr id="0" name=""/>
        <dsp:cNvSpPr/>
      </dsp:nvSpPr>
      <dsp:spPr>
        <a:xfrm>
          <a:off x="313055" y="2809910"/>
          <a:ext cx="569747" cy="569191"/>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711BC7F-5615-4EEB-9164-967C645BF699}">
      <dsp:nvSpPr>
        <dsp:cNvPr id="0" name=""/>
        <dsp:cNvSpPr/>
      </dsp:nvSpPr>
      <dsp:spPr>
        <a:xfrm>
          <a:off x="1195858" y="2577059"/>
          <a:ext cx="2834648" cy="103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33" tIns="109633" rIns="109633" bIns="109633" numCol="1" spcCol="1270" anchor="ctr" anchorCtr="0">
          <a:noAutofit/>
        </a:bodyPr>
        <a:lstStyle/>
        <a:p>
          <a:pPr lvl="0" algn="l" defTabSz="622300">
            <a:lnSpc>
              <a:spcPct val="90000"/>
            </a:lnSpc>
            <a:spcBef>
              <a:spcPct val="0"/>
            </a:spcBef>
            <a:spcAft>
              <a:spcPct val="35000"/>
            </a:spcAft>
          </a:pPr>
          <a:r>
            <a:rPr lang="en-US" sz="1400" b="1" kern="1200"/>
            <a:t>Serious efforts were made in modern times, in 1970s to come up with an Islamic alternative to the conventional insurance.</a:t>
          </a:r>
          <a:endParaRPr lang="en-US" sz="1400" kern="1200"/>
        </a:p>
      </dsp:txBody>
      <dsp:txXfrm>
        <a:off x="1195858" y="2577059"/>
        <a:ext cx="2834648" cy="1035905"/>
      </dsp:txXfrm>
    </dsp:sp>
    <dsp:sp modelId="{EAFB5C95-5021-48CC-98EB-7DC18EC2316E}">
      <dsp:nvSpPr>
        <dsp:cNvPr id="0" name=""/>
        <dsp:cNvSpPr/>
      </dsp:nvSpPr>
      <dsp:spPr>
        <a:xfrm>
          <a:off x="0" y="3864092"/>
          <a:ext cx="4296258" cy="10348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FE7DA6-4BC8-450C-A285-8ED97DB07AD0}">
      <dsp:nvSpPr>
        <dsp:cNvPr id="0" name=""/>
        <dsp:cNvSpPr/>
      </dsp:nvSpPr>
      <dsp:spPr>
        <a:xfrm>
          <a:off x="313055" y="4096943"/>
          <a:ext cx="569747" cy="569191"/>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EE214DD-7076-404F-ABFC-EBAC36879F51}">
      <dsp:nvSpPr>
        <dsp:cNvPr id="0" name=""/>
        <dsp:cNvSpPr/>
      </dsp:nvSpPr>
      <dsp:spPr>
        <a:xfrm>
          <a:off x="1195858" y="3864092"/>
          <a:ext cx="2834648" cy="1035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633" tIns="109633" rIns="109633" bIns="109633" numCol="1" spcCol="1270" anchor="ctr" anchorCtr="0">
          <a:noAutofit/>
        </a:bodyPr>
        <a:lstStyle/>
        <a:p>
          <a:pPr lvl="0" algn="l" defTabSz="622300">
            <a:lnSpc>
              <a:spcPct val="90000"/>
            </a:lnSpc>
            <a:spcBef>
              <a:spcPct val="0"/>
            </a:spcBef>
            <a:spcAft>
              <a:spcPct val="35000"/>
            </a:spcAft>
          </a:pPr>
          <a:r>
            <a:rPr lang="en-US" sz="1400" b="1" kern="1200"/>
            <a:t>The first Takaful company was set up in Sudan in 1979, almost simultaneously followed by another one set up in Bahrain.</a:t>
          </a:r>
          <a:endParaRPr lang="en-US" sz="1400" kern="1200"/>
        </a:p>
      </dsp:txBody>
      <dsp:txXfrm>
        <a:off x="1195858" y="3864092"/>
        <a:ext cx="2834648" cy="103590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1026">
            <a:extLst>
              <a:ext uri="{FF2B5EF4-FFF2-40B4-BE49-F238E27FC236}">
                <a16:creationId xmlns:a16="http://schemas.microsoft.com/office/drawing/2014/main" id="{A3795EC1-9BCB-4126-B908-DB18919F0104}"/>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defTabSz="931863" eaLnBrk="1" hangingPunct="1">
              <a:defRPr sz="1200">
                <a:latin typeface="Tahoma" panose="020B0604030504040204" pitchFamily="34" charset="0"/>
              </a:defRPr>
            </a:lvl1pPr>
          </a:lstStyle>
          <a:p>
            <a:endParaRPr lang="en-US" altLang="en-KE"/>
          </a:p>
        </p:txBody>
      </p:sp>
      <p:sp>
        <p:nvSpPr>
          <p:cNvPr id="142339" name="Rectangle 1027">
            <a:extLst>
              <a:ext uri="{FF2B5EF4-FFF2-40B4-BE49-F238E27FC236}">
                <a16:creationId xmlns:a16="http://schemas.microsoft.com/office/drawing/2014/main" id="{9F25C583-E357-4B2B-8B04-E5EAE8018358}"/>
              </a:ext>
            </a:extLst>
          </p:cNvPr>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Tahoma" panose="020B0604030504040204" pitchFamily="34" charset="0"/>
              </a:defRPr>
            </a:lvl1pPr>
          </a:lstStyle>
          <a:p>
            <a:endParaRPr lang="en-US" altLang="en-KE"/>
          </a:p>
        </p:txBody>
      </p:sp>
      <p:sp>
        <p:nvSpPr>
          <p:cNvPr id="142340" name="Rectangle 1028">
            <a:extLst>
              <a:ext uri="{FF2B5EF4-FFF2-40B4-BE49-F238E27FC236}">
                <a16:creationId xmlns:a16="http://schemas.microsoft.com/office/drawing/2014/main" id="{3F21CFB5-4485-4A77-A940-D4E58E25CBAF}"/>
              </a:ext>
            </a:extLst>
          </p:cNvPr>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defTabSz="931863" eaLnBrk="1" hangingPunct="1">
              <a:defRPr sz="1200">
                <a:latin typeface="Tahoma" panose="020B0604030504040204" pitchFamily="34" charset="0"/>
              </a:defRPr>
            </a:lvl1pPr>
          </a:lstStyle>
          <a:p>
            <a:endParaRPr lang="en-US" altLang="en-KE"/>
          </a:p>
        </p:txBody>
      </p:sp>
      <p:sp>
        <p:nvSpPr>
          <p:cNvPr id="142341" name="Rectangle 1029">
            <a:extLst>
              <a:ext uri="{FF2B5EF4-FFF2-40B4-BE49-F238E27FC236}">
                <a16:creationId xmlns:a16="http://schemas.microsoft.com/office/drawing/2014/main" id="{E2357EE6-073D-41E2-8BAC-CAE4BB08B269}"/>
              </a:ext>
            </a:extLst>
          </p:cNvPr>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Tahoma" panose="020B0604030504040204" pitchFamily="34" charset="0"/>
              </a:defRPr>
            </a:lvl1pPr>
          </a:lstStyle>
          <a:p>
            <a:fld id="{25B4BD7F-BD69-4FE7-9013-6DDA57E4EA72}" type="slidenum">
              <a:rPr lang="en-US" altLang="en-KE"/>
              <a:pPr/>
              <a:t>‹#›</a:t>
            </a:fld>
            <a:endParaRPr lang="en-US" altLang="en-K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1026">
            <a:extLst>
              <a:ext uri="{FF2B5EF4-FFF2-40B4-BE49-F238E27FC236}">
                <a16:creationId xmlns:a16="http://schemas.microsoft.com/office/drawing/2014/main" id="{81B1AFD9-35D3-4D6C-9C89-19C60A8273A4}"/>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177" tIns="46589" rIns="93177" bIns="46589" numCol="1" anchor="t" anchorCtr="0" compatLnSpc="1">
            <a:prstTxWarp prst="textNoShape">
              <a:avLst/>
            </a:prstTxWarp>
          </a:bodyPr>
          <a:lstStyle>
            <a:lvl1pPr algn="l" defTabSz="931863" eaLnBrk="1" hangingPunct="1">
              <a:defRPr sz="1200">
                <a:latin typeface="Tahoma" panose="020B0604030504040204" pitchFamily="34" charset="0"/>
              </a:defRPr>
            </a:lvl1pPr>
          </a:lstStyle>
          <a:p>
            <a:endParaRPr lang="en-US" altLang="en-KE"/>
          </a:p>
        </p:txBody>
      </p:sp>
      <p:sp>
        <p:nvSpPr>
          <p:cNvPr id="124931" name="Rectangle 1027">
            <a:extLst>
              <a:ext uri="{FF2B5EF4-FFF2-40B4-BE49-F238E27FC236}">
                <a16:creationId xmlns:a16="http://schemas.microsoft.com/office/drawing/2014/main" id="{0DC19D59-5C92-4769-8B4D-2A02C764031A}"/>
              </a:ext>
            </a:extLst>
          </p:cNvPr>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177" tIns="46589" rIns="93177" bIns="46589" numCol="1" anchor="t" anchorCtr="0" compatLnSpc="1">
            <a:prstTxWarp prst="textNoShape">
              <a:avLst/>
            </a:prstTxWarp>
          </a:bodyPr>
          <a:lstStyle>
            <a:lvl1pPr algn="r" defTabSz="931863" eaLnBrk="1" hangingPunct="1">
              <a:defRPr sz="1200">
                <a:latin typeface="Tahoma" panose="020B0604030504040204" pitchFamily="34" charset="0"/>
              </a:defRPr>
            </a:lvl1pPr>
          </a:lstStyle>
          <a:p>
            <a:endParaRPr lang="en-US" altLang="en-KE"/>
          </a:p>
        </p:txBody>
      </p:sp>
      <p:sp>
        <p:nvSpPr>
          <p:cNvPr id="124932" name="Rectangle 1028">
            <a:extLst>
              <a:ext uri="{FF2B5EF4-FFF2-40B4-BE49-F238E27FC236}">
                <a16:creationId xmlns:a16="http://schemas.microsoft.com/office/drawing/2014/main" id="{D68E00D3-1A64-44C3-9AF7-B6FE907DBF1D}"/>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1029">
            <a:extLst>
              <a:ext uri="{FF2B5EF4-FFF2-40B4-BE49-F238E27FC236}">
                <a16:creationId xmlns:a16="http://schemas.microsoft.com/office/drawing/2014/main" id="{6F14361D-72DE-4A73-A87F-1EDCD86AFA78}"/>
              </a:ext>
            </a:extLst>
          </p:cNvPr>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177" tIns="46589" rIns="93177" bIns="46589" numCol="1" anchor="t" anchorCtr="0" compatLnSpc="1">
            <a:prstTxWarp prst="textNoShape">
              <a:avLst/>
            </a:prstTxWarp>
          </a:bodyPr>
          <a:lstStyle/>
          <a:p>
            <a:pPr lvl="0"/>
            <a:r>
              <a:rPr lang="en-US" altLang="en-KE"/>
              <a:t>Click to edit Master text styles</a:t>
            </a:r>
          </a:p>
          <a:p>
            <a:pPr lvl="1"/>
            <a:r>
              <a:rPr lang="en-US" altLang="en-KE"/>
              <a:t>Second level</a:t>
            </a:r>
          </a:p>
          <a:p>
            <a:pPr lvl="2"/>
            <a:r>
              <a:rPr lang="en-US" altLang="en-KE"/>
              <a:t>Third level</a:t>
            </a:r>
          </a:p>
          <a:p>
            <a:pPr lvl="3"/>
            <a:r>
              <a:rPr lang="en-US" altLang="en-KE"/>
              <a:t>Fourth level</a:t>
            </a:r>
          </a:p>
          <a:p>
            <a:pPr lvl="4"/>
            <a:r>
              <a:rPr lang="en-US" altLang="en-KE"/>
              <a:t>Fifth level</a:t>
            </a:r>
          </a:p>
        </p:txBody>
      </p:sp>
      <p:sp>
        <p:nvSpPr>
          <p:cNvPr id="124934" name="Rectangle 1030">
            <a:extLst>
              <a:ext uri="{FF2B5EF4-FFF2-40B4-BE49-F238E27FC236}">
                <a16:creationId xmlns:a16="http://schemas.microsoft.com/office/drawing/2014/main" id="{0A252608-B82B-417E-B06A-E9235F83B2D7}"/>
              </a:ext>
            </a:extLst>
          </p:cNvPr>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177" tIns="46589" rIns="93177" bIns="46589" numCol="1" anchor="b" anchorCtr="0" compatLnSpc="1">
            <a:prstTxWarp prst="textNoShape">
              <a:avLst/>
            </a:prstTxWarp>
          </a:bodyPr>
          <a:lstStyle>
            <a:lvl1pPr algn="l" defTabSz="931863" eaLnBrk="1" hangingPunct="1">
              <a:defRPr sz="1200">
                <a:latin typeface="Tahoma" panose="020B0604030504040204" pitchFamily="34" charset="0"/>
              </a:defRPr>
            </a:lvl1pPr>
          </a:lstStyle>
          <a:p>
            <a:endParaRPr lang="en-US" altLang="en-KE"/>
          </a:p>
        </p:txBody>
      </p:sp>
      <p:sp>
        <p:nvSpPr>
          <p:cNvPr id="124935" name="Rectangle 1031">
            <a:extLst>
              <a:ext uri="{FF2B5EF4-FFF2-40B4-BE49-F238E27FC236}">
                <a16:creationId xmlns:a16="http://schemas.microsoft.com/office/drawing/2014/main" id="{6AA785AC-7875-4991-A32F-DF9EFAAB004C}"/>
              </a:ext>
            </a:extLst>
          </p:cNvPr>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177" tIns="46589" rIns="93177" bIns="46589" numCol="1" anchor="b" anchorCtr="0" compatLnSpc="1">
            <a:prstTxWarp prst="textNoShape">
              <a:avLst/>
            </a:prstTxWarp>
          </a:bodyPr>
          <a:lstStyle>
            <a:lvl1pPr algn="r" defTabSz="931863" eaLnBrk="1" hangingPunct="1">
              <a:defRPr sz="1200">
                <a:latin typeface="Tahoma" panose="020B0604030504040204" pitchFamily="34" charset="0"/>
              </a:defRPr>
            </a:lvl1pPr>
          </a:lstStyle>
          <a:p>
            <a:fld id="{92E766D8-5406-421D-BE2E-1F2DD753EB4E}" type="slidenum">
              <a:rPr lang="en-US" altLang="en-KE"/>
              <a:pPr/>
              <a:t>‹#›</a:t>
            </a:fld>
            <a:endParaRPr lang="en-US" altLang="en-K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F0E3D144-299F-49B2-82CB-722B5F285496}"/>
              </a:ext>
            </a:extLst>
          </p:cNvPr>
          <p:cNvSpPr>
            <a:spLocks noGrp="1" noChangeArrowheads="1"/>
          </p:cNvSpPr>
          <p:nvPr>
            <p:ph type="sldNum" sz="quarter" idx="5"/>
          </p:nvPr>
        </p:nvSpPr>
        <p:spPr>
          <a:ln/>
        </p:spPr>
        <p:txBody>
          <a:bodyPr/>
          <a:lstStyle/>
          <a:p>
            <a:fld id="{5E28DA45-368D-47D0-B5F6-33CC7418E685}" type="slidenum">
              <a:rPr lang="en-US" altLang="en-KE"/>
              <a:pPr/>
              <a:t>1</a:t>
            </a:fld>
            <a:endParaRPr lang="en-US" altLang="en-KE"/>
          </a:p>
        </p:txBody>
      </p:sp>
      <p:sp>
        <p:nvSpPr>
          <p:cNvPr id="333826" name="Rectangle 2">
            <a:extLst>
              <a:ext uri="{FF2B5EF4-FFF2-40B4-BE49-F238E27FC236}">
                <a16:creationId xmlns:a16="http://schemas.microsoft.com/office/drawing/2014/main" id="{5848388F-B94C-4289-9F82-6F96D05C3DEA}"/>
              </a:ext>
            </a:extLst>
          </p:cNvPr>
          <p:cNvSpPr>
            <a:spLocks noGrp="1" noRot="1" noChangeAspect="1" noChangeArrowheads="1" noTextEdit="1"/>
          </p:cNvSpPr>
          <p:nvPr>
            <p:ph type="sldImg"/>
          </p:nvPr>
        </p:nvSpPr>
        <p:spPr>
          <a:ln/>
        </p:spPr>
      </p:sp>
      <p:sp>
        <p:nvSpPr>
          <p:cNvPr id="333827" name="Rectangle 3">
            <a:extLst>
              <a:ext uri="{FF2B5EF4-FFF2-40B4-BE49-F238E27FC236}">
                <a16:creationId xmlns:a16="http://schemas.microsoft.com/office/drawing/2014/main" id="{2E444A73-1774-43ED-B306-625393B90D78}"/>
              </a:ext>
            </a:extLst>
          </p:cNvPr>
          <p:cNvSpPr>
            <a:spLocks noGrp="1" noChangeArrowheads="1"/>
          </p:cNvSpPr>
          <p:nvPr>
            <p:ph type="body" idx="1"/>
          </p:nvPr>
        </p:nvSpPr>
        <p:spPr/>
        <p:txBody>
          <a:bodyPr/>
          <a:lstStyle/>
          <a:p>
            <a:endParaRPr lang="en-GB" altLang="en-K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B41270B7-AABC-458C-B80F-E984C641932D}"/>
              </a:ext>
            </a:extLst>
          </p:cNvPr>
          <p:cNvSpPr>
            <a:spLocks noGrp="1" noChangeArrowheads="1"/>
          </p:cNvSpPr>
          <p:nvPr>
            <p:ph type="sldNum" sz="quarter" idx="5"/>
          </p:nvPr>
        </p:nvSpPr>
        <p:spPr>
          <a:ln/>
        </p:spPr>
        <p:txBody>
          <a:bodyPr/>
          <a:lstStyle/>
          <a:p>
            <a:fld id="{C0C116F6-CD37-4A05-B335-CEBE66971E7D}" type="slidenum">
              <a:rPr lang="en-US" altLang="en-KE"/>
              <a:pPr/>
              <a:t>2</a:t>
            </a:fld>
            <a:endParaRPr lang="en-US" altLang="en-KE"/>
          </a:p>
        </p:txBody>
      </p:sp>
      <p:sp>
        <p:nvSpPr>
          <p:cNvPr id="334850" name="Rectangle 2">
            <a:extLst>
              <a:ext uri="{FF2B5EF4-FFF2-40B4-BE49-F238E27FC236}">
                <a16:creationId xmlns:a16="http://schemas.microsoft.com/office/drawing/2014/main" id="{7C84D381-E173-4F0B-8C8B-C4E9FA4F4A75}"/>
              </a:ext>
            </a:extLst>
          </p:cNvPr>
          <p:cNvSpPr>
            <a:spLocks noGrp="1" noRot="1" noChangeAspect="1" noChangeArrowheads="1" noTextEdit="1"/>
          </p:cNvSpPr>
          <p:nvPr>
            <p:ph type="sldImg"/>
          </p:nvPr>
        </p:nvSpPr>
        <p:spPr>
          <a:ln/>
        </p:spPr>
      </p:sp>
      <p:sp>
        <p:nvSpPr>
          <p:cNvPr id="334851" name="Rectangle 3">
            <a:extLst>
              <a:ext uri="{FF2B5EF4-FFF2-40B4-BE49-F238E27FC236}">
                <a16:creationId xmlns:a16="http://schemas.microsoft.com/office/drawing/2014/main" id="{627888C1-5239-49D2-986F-E20FA5D9607F}"/>
              </a:ext>
            </a:extLst>
          </p:cNvPr>
          <p:cNvSpPr>
            <a:spLocks noGrp="1" noChangeArrowheads="1"/>
          </p:cNvSpPr>
          <p:nvPr>
            <p:ph type="body" idx="1"/>
          </p:nvPr>
        </p:nvSpPr>
        <p:spPr/>
        <p:txBody>
          <a:bodyPr/>
          <a:lstStyle/>
          <a:p>
            <a:endParaRPr lang="en-GB" altLang="en-K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E5C3188C-7972-49A4-BFDC-98A4A5A6216B}"/>
              </a:ext>
            </a:extLst>
          </p:cNvPr>
          <p:cNvSpPr>
            <a:spLocks noGrp="1" noChangeArrowheads="1"/>
          </p:cNvSpPr>
          <p:nvPr>
            <p:ph type="sldNum" sz="quarter" idx="5"/>
          </p:nvPr>
        </p:nvSpPr>
        <p:spPr>
          <a:ln/>
        </p:spPr>
        <p:txBody>
          <a:bodyPr/>
          <a:lstStyle/>
          <a:p>
            <a:fld id="{834E4276-3A03-4890-947A-A10B592C760E}" type="slidenum">
              <a:rPr lang="en-US" altLang="en-KE"/>
              <a:pPr/>
              <a:t>6</a:t>
            </a:fld>
            <a:endParaRPr lang="en-US" altLang="en-KE"/>
          </a:p>
        </p:txBody>
      </p:sp>
      <p:sp>
        <p:nvSpPr>
          <p:cNvPr id="335874" name="Rectangle 2">
            <a:extLst>
              <a:ext uri="{FF2B5EF4-FFF2-40B4-BE49-F238E27FC236}">
                <a16:creationId xmlns:a16="http://schemas.microsoft.com/office/drawing/2014/main" id="{5D20ACFF-65A5-43B2-A048-8574FF339367}"/>
              </a:ext>
            </a:extLst>
          </p:cNvPr>
          <p:cNvSpPr>
            <a:spLocks noGrp="1" noRot="1" noChangeAspect="1" noChangeArrowheads="1" noTextEdit="1"/>
          </p:cNvSpPr>
          <p:nvPr>
            <p:ph type="sldImg"/>
          </p:nvPr>
        </p:nvSpPr>
        <p:spPr>
          <a:ln/>
        </p:spPr>
      </p:sp>
      <p:sp>
        <p:nvSpPr>
          <p:cNvPr id="335875" name="Rectangle 3">
            <a:extLst>
              <a:ext uri="{FF2B5EF4-FFF2-40B4-BE49-F238E27FC236}">
                <a16:creationId xmlns:a16="http://schemas.microsoft.com/office/drawing/2014/main" id="{F19A71C3-DCE3-4354-9782-B1EBEF0A2F21}"/>
              </a:ext>
            </a:extLst>
          </p:cNvPr>
          <p:cNvSpPr>
            <a:spLocks noGrp="1" noChangeArrowheads="1"/>
          </p:cNvSpPr>
          <p:nvPr>
            <p:ph type="body" idx="1"/>
          </p:nvPr>
        </p:nvSpPr>
        <p:spPr/>
        <p:txBody>
          <a:bodyPr/>
          <a:lstStyle/>
          <a:p>
            <a:endParaRPr lang="en-GB" altLang="en-K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E55144D7-6D2C-4D40-B117-6F05ED8696C2}"/>
              </a:ext>
            </a:extLst>
          </p:cNvPr>
          <p:cNvSpPr>
            <a:spLocks noGrp="1" noChangeArrowheads="1"/>
          </p:cNvSpPr>
          <p:nvPr>
            <p:ph type="sldNum" sz="quarter" idx="5"/>
          </p:nvPr>
        </p:nvSpPr>
        <p:spPr>
          <a:ln/>
        </p:spPr>
        <p:txBody>
          <a:bodyPr/>
          <a:lstStyle/>
          <a:p>
            <a:fld id="{FDD6F128-CA49-4C8B-B1F4-C300CA4EADE2}" type="slidenum">
              <a:rPr lang="en-US" altLang="en-KE"/>
              <a:pPr/>
              <a:t>21</a:t>
            </a:fld>
            <a:endParaRPr lang="en-US" altLang="en-KE"/>
          </a:p>
        </p:txBody>
      </p:sp>
      <p:sp>
        <p:nvSpPr>
          <p:cNvPr id="534530" name="Rectangle 2">
            <a:extLst>
              <a:ext uri="{FF2B5EF4-FFF2-40B4-BE49-F238E27FC236}">
                <a16:creationId xmlns:a16="http://schemas.microsoft.com/office/drawing/2014/main" id="{334F681F-6C71-443E-A497-09BF2547C024}"/>
              </a:ext>
            </a:extLst>
          </p:cNvPr>
          <p:cNvSpPr>
            <a:spLocks noGrp="1" noRot="1" noChangeAspect="1" noChangeArrowheads="1" noTextEdit="1"/>
          </p:cNvSpPr>
          <p:nvPr>
            <p:ph type="sldImg"/>
          </p:nvPr>
        </p:nvSpPr>
        <p:spPr>
          <a:ln/>
        </p:spPr>
      </p:sp>
      <p:sp>
        <p:nvSpPr>
          <p:cNvPr id="534531" name="Rectangle 3">
            <a:extLst>
              <a:ext uri="{FF2B5EF4-FFF2-40B4-BE49-F238E27FC236}">
                <a16:creationId xmlns:a16="http://schemas.microsoft.com/office/drawing/2014/main" id="{6DBCB086-BC6A-4C2A-80DE-F38839FDB695}"/>
              </a:ext>
            </a:extLst>
          </p:cNvPr>
          <p:cNvSpPr>
            <a:spLocks noGrp="1" noChangeArrowheads="1"/>
          </p:cNvSpPr>
          <p:nvPr>
            <p:ph type="body" idx="1"/>
          </p:nvPr>
        </p:nvSpPr>
        <p:spPr>
          <a:xfrm>
            <a:off x="701675" y="4416425"/>
            <a:ext cx="5607050" cy="4183063"/>
          </a:xfrm>
        </p:spPr>
        <p:txBody>
          <a:bodyPr/>
          <a:lstStyle/>
          <a:p>
            <a:endParaRPr lang="en-KE" altLang="en-K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a:extLst>
              <a:ext uri="{FF2B5EF4-FFF2-40B4-BE49-F238E27FC236}">
                <a16:creationId xmlns:a16="http://schemas.microsoft.com/office/drawing/2014/main" id="{F43304A2-3D38-4461-8D73-193A2D36235E}"/>
              </a:ext>
            </a:extLst>
          </p:cNvPr>
          <p:cNvSpPr>
            <a:spLocks noGrp="1" noChangeArrowheads="1"/>
          </p:cNvSpPr>
          <p:nvPr>
            <p:ph type="sldNum" sz="quarter" idx="5"/>
          </p:nvPr>
        </p:nvSpPr>
        <p:spPr>
          <a:ln/>
        </p:spPr>
        <p:txBody>
          <a:bodyPr/>
          <a:lstStyle/>
          <a:p>
            <a:fld id="{A06746BB-ED3C-4430-B149-C6B57709C0C0}" type="slidenum">
              <a:rPr lang="en-US" altLang="en-KE"/>
              <a:pPr/>
              <a:t>22</a:t>
            </a:fld>
            <a:endParaRPr lang="en-US" altLang="en-KE"/>
          </a:p>
        </p:txBody>
      </p:sp>
      <p:sp>
        <p:nvSpPr>
          <p:cNvPr id="550914" name="Rectangle 2">
            <a:extLst>
              <a:ext uri="{FF2B5EF4-FFF2-40B4-BE49-F238E27FC236}">
                <a16:creationId xmlns:a16="http://schemas.microsoft.com/office/drawing/2014/main" id="{8B265A52-B770-4CFB-86E2-B38E280803C8}"/>
              </a:ext>
            </a:extLst>
          </p:cNvPr>
          <p:cNvSpPr>
            <a:spLocks noGrp="1" noRot="1" noChangeAspect="1" noChangeArrowheads="1" noTextEdit="1"/>
          </p:cNvSpPr>
          <p:nvPr>
            <p:ph type="sldImg"/>
          </p:nvPr>
        </p:nvSpPr>
        <p:spPr>
          <a:ln/>
        </p:spPr>
      </p:sp>
      <p:sp>
        <p:nvSpPr>
          <p:cNvPr id="550915" name="Rectangle 3">
            <a:extLst>
              <a:ext uri="{FF2B5EF4-FFF2-40B4-BE49-F238E27FC236}">
                <a16:creationId xmlns:a16="http://schemas.microsoft.com/office/drawing/2014/main" id="{56218C56-EDBA-46DC-9442-BF432DF1AC8E}"/>
              </a:ext>
            </a:extLst>
          </p:cNvPr>
          <p:cNvSpPr>
            <a:spLocks noGrp="1" noChangeArrowheads="1"/>
          </p:cNvSpPr>
          <p:nvPr>
            <p:ph type="body" idx="1"/>
          </p:nvPr>
        </p:nvSpPr>
        <p:spPr>
          <a:xfrm>
            <a:off x="701675" y="4416425"/>
            <a:ext cx="5607050" cy="4183063"/>
          </a:xfrm>
        </p:spPr>
        <p:txBody>
          <a:bodyPr/>
          <a:lstStyle/>
          <a:p>
            <a:endParaRPr lang="en-KE" altLang="en-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KE"/>
          </a:p>
        </p:txBody>
      </p:sp>
      <p:sp>
        <p:nvSpPr>
          <p:cNvPr id="5" name="Footer Placeholder 4"/>
          <p:cNvSpPr>
            <a:spLocks noGrp="1"/>
          </p:cNvSpPr>
          <p:nvPr>
            <p:ph type="ftr" sz="quarter" idx="11"/>
          </p:nvPr>
        </p:nvSpPr>
        <p:spPr/>
        <p:txBody>
          <a:bodyPr/>
          <a:lstStyle/>
          <a:p>
            <a:endParaRPr lang="en-US" altLang="en-KE"/>
          </a:p>
        </p:txBody>
      </p:sp>
      <p:sp>
        <p:nvSpPr>
          <p:cNvPr id="6" name="Slide Number Placeholder 5"/>
          <p:cNvSpPr>
            <a:spLocks noGrp="1"/>
          </p:cNvSpPr>
          <p:nvPr>
            <p:ph type="sldNum" sz="quarter" idx="12"/>
          </p:nvPr>
        </p:nvSpPr>
        <p:spPr/>
        <p:txBody>
          <a:bodyPr/>
          <a:lstStyle/>
          <a:p>
            <a:fld id="{432706EB-738A-4A75-9150-AB81FDCDDE05}" type="slidenum">
              <a:rPr lang="en-US" altLang="en-KE" smtClean="0"/>
              <a:pPr/>
              <a:t>‹#›</a:t>
            </a:fld>
            <a:endParaRPr lang="en-US" altLang="en-KE"/>
          </a:p>
        </p:txBody>
      </p:sp>
    </p:spTree>
    <p:extLst>
      <p:ext uri="{BB962C8B-B14F-4D97-AF65-F5344CB8AC3E}">
        <p14:creationId xmlns:p14="http://schemas.microsoft.com/office/powerpoint/2010/main" val="1908425788"/>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KE"/>
          </a:p>
        </p:txBody>
      </p:sp>
      <p:sp>
        <p:nvSpPr>
          <p:cNvPr id="6" name="Footer Placeholder 5"/>
          <p:cNvSpPr>
            <a:spLocks noGrp="1"/>
          </p:cNvSpPr>
          <p:nvPr>
            <p:ph type="ftr" sz="quarter" idx="11"/>
          </p:nvPr>
        </p:nvSpPr>
        <p:spPr/>
        <p:txBody>
          <a:bodyPr/>
          <a:lstStyle/>
          <a:p>
            <a:endParaRPr lang="en-US" altLang="en-KE"/>
          </a:p>
        </p:txBody>
      </p:sp>
      <p:sp>
        <p:nvSpPr>
          <p:cNvPr id="7" name="Slide Number Placeholder 6"/>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68232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KE"/>
          </a:p>
        </p:txBody>
      </p:sp>
      <p:sp>
        <p:nvSpPr>
          <p:cNvPr id="5" name="Footer Placeholder 4"/>
          <p:cNvSpPr>
            <a:spLocks noGrp="1"/>
          </p:cNvSpPr>
          <p:nvPr>
            <p:ph type="ftr" sz="quarter" idx="11"/>
          </p:nvPr>
        </p:nvSpPr>
        <p:spPr/>
        <p:txBody>
          <a:bodyPr/>
          <a:lstStyle/>
          <a:p>
            <a:endParaRPr lang="en-US" altLang="en-KE"/>
          </a:p>
        </p:txBody>
      </p:sp>
      <p:sp>
        <p:nvSpPr>
          <p:cNvPr id="6" name="Slide Number Placeholder 5"/>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074529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endParaRPr lang="en-US" altLang="en-KE"/>
          </a:p>
        </p:txBody>
      </p:sp>
      <p:sp>
        <p:nvSpPr>
          <p:cNvPr id="3" name="Footer Placeholder 2"/>
          <p:cNvSpPr>
            <a:spLocks noGrp="1"/>
          </p:cNvSpPr>
          <p:nvPr>
            <p:ph type="ftr" sz="quarter" idx="11"/>
          </p:nvPr>
        </p:nvSpPr>
        <p:spPr/>
        <p:txBody>
          <a:bodyPr/>
          <a:lstStyle/>
          <a:p>
            <a:endParaRPr lang="en-US" altLang="en-KE"/>
          </a:p>
        </p:txBody>
      </p:sp>
      <p:sp>
        <p:nvSpPr>
          <p:cNvPr id="4" name="Slide Number Placeholder 3"/>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105199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KE"/>
          </a:p>
        </p:txBody>
      </p:sp>
      <p:sp>
        <p:nvSpPr>
          <p:cNvPr id="5" name="Footer Placeholder 4"/>
          <p:cNvSpPr>
            <a:spLocks noGrp="1"/>
          </p:cNvSpPr>
          <p:nvPr>
            <p:ph type="ftr" sz="quarter" idx="11"/>
          </p:nvPr>
        </p:nvSpPr>
        <p:spPr/>
        <p:txBody>
          <a:bodyPr/>
          <a:lstStyle/>
          <a:p>
            <a:endParaRPr lang="en-US" altLang="en-KE"/>
          </a:p>
        </p:txBody>
      </p:sp>
      <p:sp>
        <p:nvSpPr>
          <p:cNvPr id="6" name="Slide Number Placeholder 5"/>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70436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KE"/>
          </a:p>
        </p:txBody>
      </p:sp>
      <p:sp>
        <p:nvSpPr>
          <p:cNvPr id="5" name="Footer Placeholder 4"/>
          <p:cNvSpPr>
            <a:spLocks noGrp="1"/>
          </p:cNvSpPr>
          <p:nvPr>
            <p:ph type="ftr" sz="quarter" idx="11"/>
          </p:nvPr>
        </p:nvSpPr>
        <p:spPr/>
        <p:txBody>
          <a:bodyPr/>
          <a:lstStyle/>
          <a:p>
            <a:endParaRPr lang="en-US" altLang="en-KE"/>
          </a:p>
        </p:txBody>
      </p:sp>
      <p:sp>
        <p:nvSpPr>
          <p:cNvPr id="6" name="Slide Number Placeholder 5"/>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645931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D0D09-EE6D-4392-8A3D-BD5F58F9C9DB}"/>
              </a:ext>
            </a:extLst>
          </p:cNvPr>
          <p:cNvSpPr>
            <a:spLocks noGrp="1"/>
          </p:cNvSpPr>
          <p:nvPr>
            <p:ph type="title"/>
          </p:nvPr>
        </p:nvSpPr>
        <p:spPr>
          <a:xfrm>
            <a:off x="457200" y="274638"/>
            <a:ext cx="8229600" cy="1143000"/>
          </a:xfrm>
        </p:spPr>
        <p:txBody>
          <a:bodyPr/>
          <a:lstStyle/>
          <a:p>
            <a:r>
              <a:rPr lang="en-US"/>
              <a:t>Click to edit Master title style</a:t>
            </a:r>
            <a:endParaRPr lang="en-KE"/>
          </a:p>
        </p:txBody>
      </p:sp>
      <p:sp>
        <p:nvSpPr>
          <p:cNvPr id="3" name="Table Placeholder 2">
            <a:extLst>
              <a:ext uri="{FF2B5EF4-FFF2-40B4-BE49-F238E27FC236}">
                <a16:creationId xmlns:a16="http://schemas.microsoft.com/office/drawing/2014/main" id="{39484B6D-2F37-4D64-82DB-831ACF63AF63}"/>
              </a:ext>
            </a:extLst>
          </p:cNvPr>
          <p:cNvSpPr>
            <a:spLocks noGrp="1"/>
          </p:cNvSpPr>
          <p:nvPr>
            <p:ph type="tbl" idx="1"/>
          </p:nvPr>
        </p:nvSpPr>
        <p:spPr>
          <a:xfrm>
            <a:off x="457200" y="1600200"/>
            <a:ext cx="8229600" cy="4525963"/>
          </a:xfrm>
        </p:spPr>
        <p:txBody>
          <a:bodyPr/>
          <a:lstStyle/>
          <a:p>
            <a:endParaRPr lang="en-KE"/>
          </a:p>
        </p:txBody>
      </p:sp>
      <p:sp>
        <p:nvSpPr>
          <p:cNvPr id="4" name="Date Placeholder 3">
            <a:extLst>
              <a:ext uri="{FF2B5EF4-FFF2-40B4-BE49-F238E27FC236}">
                <a16:creationId xmlns:a16="http://schemas.microsoft.com/office/drawing/2014/main" id="{5E55EA0F-F60A-4549-A0E2-B9F8BCB471A6}"/>
              </a:ext>
            </a:extLst>
          </p:cNvPr>
          <p:cNvSpPr>
            <a:spLocks noGrp="1"/>
          </p:cNvSpPr>
          <p:nvPr>
            <p:ph type="dt" sz="half" idx="10"/>
          </p:nvPr>
        </p:nvSpPr>
        <p:spPr>
          <a:xfrm>
            <a:off x="457200" y="6251575"/>
            <a:ext cx="2133600" cy="476250"/>
          </a:xfrm>
        </p:spPr>
        <p:txBody>
          <a:bodyPr/>
          <a:lstStyle>
            <a:lvl1pPr>
              <a:defRPr/>
            </a:lvl1pPr>
          </a:lstStyle>
          <a:p>
            <a:endParaRPr lang="en-US" altLang="en-KE"/>
          </a:p>
        </p:txBody>
      </p:sp>
      <p:sp>
        <p:nvSpPr>
          <p:cNvPr id="5" name="Slide Number Placeholder 4">
            <a:extLst>
              <a:ext uri="{FF2B5EF4-FFF2-40B4-BE49-F238E27FC236}">
                <a16:creationId xmlns:a16="http://schemas.microsoft.com/office/drawing/2014/main" id="{43A2B373-0A0B-4B61-A2F3-ABEC177F2FCD}"/>
              </a:ext>
            </a:extLst>
          </p:cNvPr>
          <p:cNvSpPr>
            <a:spLocks noGrp="1"/>
          </p:cNvSpPr>
          <p:nvPr>
            <p:ph type="sldNum" sz="quarter" idx="11"/>
          </p:nvPr>
        </p:nvSpPr>
        <p:spPr>
          <a:xfrm>
            <a:off x="6553200" y="6248400"/>
            <a:ext cx="2133600" cy="476250"/>
          </a:xfrm>
        </p:spPr>
        <p:txBody>
          <a:bodyPr/>
          <a:lstStyle>
            <a:lvl1pPr>
              <a:defRPr/>
            </a:lvl1pPr>
          </a:lstStyle>
          <a:p>
            <a:fld id="{72150FEE-9C20-43D5-A6BE-6346360735A7}" type="slidenum">
              <a:rPr lang="en-US" altLang="en-KE"/>
              <a:pPr/>
              <a:t>‹#›</a:t>
            </a:fld>
            <a:endParaRPr lang="en-US" altLang="en-KE"/>
          </a:p>
        </p:txBody>
      </p:sp>
      <p:sp>
        <p:nvSpPr>
          <p:cNvPr id="6" name="Footer Placeholder 5">
            <a:extLst>
              <a:ext uri="{FF2B5EF4-FFF2-40B4-BE49-F238E27FC236}">
                <a16:creationId xmlns:a16="http://schemas.microsoft.com/office/drawing/2014/main" id="{4FC03318-DA15-4491-9761-297C2F318B84}"/>
              </a:ext>
            </a:extLst>
          </p:cNvPr>
          <p:cNvSpPr>
            <a:spLocks noGrp="1"/>
          </p:cNvSpPr>
          <p:nvPr>
            <p:ph type="ftr" sz="quarter" idx="12"/>
          </p:nvPr>
        </p:nvSpPr>
        <p:spPr>
          <a:xfrm>
            <a:off x="3124200" y="6248400"/>
            <a:ext cx="2895600" cy="476250"/>
          </a:xfrm>
        </p:spPr>
        <p:txBody>
          <a:bodyPr/>
          <a:lstStyle>
            <a:lvl1pPr>
              <a:defRPr/>
            </a:lvl1pPr>
          </a:lstStyle>
          <a:p>
            <a:endParaRPr lang="en-US" altLang="en-KE"/>
          </a:p>
        </p:txBody>
      </p:sp>
    </p:spTree>
    <p:extLst>
      <p:ext uri="{BB962C8B-B14F-4D97-AF65-F5344CB8AC3E}">
        <p14:creationId xmlns:p14="http://schemas.microsoft.com/office/powerpoint/2010/main" val="2532710042"/>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KE"/>
          </a:p>
        </p:txBody>
      </p:sp>
      <p:sp>
        <p:nvSpPr>
          <p:cNvPr id="5" name="Footer Placeholder 4"/>
          <p:cNvSpPr>
            <a:spLocks noGrp="1"/>
          </p:cNvSpPr>
          <p:nvPr>
            <p:ph type="ftr" sz="quarter" idx="11"/>
          </p:nvPr>
        </p:nvSpPr>
        <p:spPr/>
        <p:txBody>
          <a:bodyPr/>
          <a:lstStyle/>
          <a:p>
            <a:endParaRPr lang="en-US" altLang="en-KE"/>
          </a:p>
        </p:txBody>
      </p:sp>
      <p:sp>
        <p:nvSpPr>
          <p:cNvPr id="6" name="Slide Number Placeholder 5"/>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4228441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KE"/>
          </a:p>
        </p:txBody>
      </p:sp>
      <p:sp>
        <p:nvSpPr>
          <p:cNvPr id="5" name="Footer Placeholder 4"/>
          <p:cNvSpPr>
            <a:spLocks noGrp="1"/>
          </p:cNvSpPr>
          <p:nvPr>
            <p:ph type="ftr" sz="quarter" idx="11"/>
          </p:nvPr>
        </p:nvSpPr>
        <p:spPr/>
        <p:txBody>
          <a:bodyPr/>
          <a:lstStyle/>
          <a:p>
            <a:endParaRPr lang="en-US" altLang="en-KE"/>
          </a:p>
        </p:txBody>
      </p:sp>
      <p:sp>
        <p:nvSpPr>
          <p:cNvPr id="6" name="Slide Number Placeholder 5"/>
          <p:cNvSpPr>
            <a:spLocks noGrp="1"/>
          </p:cNvSpPr>
          <p:nvPr>
            <p:ph type="sldNum" sz="quarter" idx="12"/>
          </p:nvPr>
        </p:nvSpPr>
        <p:spPr/>
        <p:txBody>
          <a:bodyPr/>
          <a:lstStyle/>
          <a:p>
            <a:fld id="{D22F6252-81D4-4014-A509-928B756FC504}" type="slidenum">
              <a:rPr lang="en-US" altLang="en-KE" smtClean="0"/>
              <a:pPr/>
              <a:t>‹#›</a:t>
            </a:fld>
            <a:endParaRPr lang="en-US" altLang="en-KE"/>
          </a:p>
        </p:txBody>
      </p:sp>
    </p:spTree>
    <p:extLst>
      <p:ext uri="{BB962C8B-B14F-4D97-AF65-F5344CB8AC3E}">
        <p14:creationId xmlns:p14="http://schemas.microsoft.com/office/powerpoint/2010/main" val="1981730159"/>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KE"/>
          </a:p>
        </p:txBody>
      </p:sp>
      <p:sp>
        <p:nvSpPr>
          <p:cNvPr id="6" name="Footer Placeholder 5"/>
          <p:cNvSpPr>
            <a:spLocks noGrp="1"/>
          </p:cNvSpPr>
          <p:nvPr>
            <p:ph type="ftr" sz="quarter" idx="11"/>
          </p:nvPr>
        </p:nvSpPr>
        <p:spPr/>
        <p:txBody>
          <a:bodyPr/>
          <a:lstStyle/>
          <a:p>
            <a:endParaRPr lang="en-US" altLang="en-KE"/>
          </a:p>
        </p:txBody>
      </p:sp>
      <p:sp>
        <p:nvSpPr>
          <p:cNvPr id="7" name="Slide Number Placeholder 6"/>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282937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KE"/>
          </a:p>
        </p:txBody>
      </p:sp>
      <p:sp>
        <p:nvSpPr>
          <p:cNvPr id="8" name="Footer Placeholder 7"/>
          <p:cNvSpPr>
            <a:spLocks noGrp="1"/>
          </p:cNvSpPr>
          <p:nvPr>
            <p:ph type="ftr" sz="quarter" idx="11"/>
          </p:nvPr>
        </p:nvSpPr>
        <p:spPr/>
        <p:txBody>
          <a:bodyPr/>
          <a:lstStyle/>
          <a:p>
            <a:endParaRPr lang="en-US" altLang="en-KE"/>
          </a:p>
        </p:txBody>
      </p:sp>
      <p:sp>
        <p:nvSpPr>
          <p:cNvPr id="9" name="Slide Number Placeholder 8"/>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11525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KE"/>
          </a:p>
        </p:txBody>
      </p:sp>
      <p:sp>
        <p:nvSpPr>
          <p:cNvPr id="4" name="Footer Placeholder 3"/>
          <p:cNvSpPr>
            <a:spLocks noGrp="1"/>
          </p:cNvSpPr>
          <p:nvPr>
            <p:ph type="ftr" sz="quarter" idx="11"/>
          </p:nvPr>
        </p:nvSpPr>
        <p:spPr/>
        <p:txBody>
          <a:bodyPr/>
          <a:lstStyle/>
          <a:p>
            <a:endParaRPr lang="en-US" altLang="en-KE"/>
          </a:p>
        </p:txBody>
      </p:sp>
      <p:sp>
        <p:nvSpPr>
          <p:cNvPr id="5" name="Slide Number Placeholder 4"/>
          <p:cNvSpPr>
            <a:spLocks noGrp="1"/>
          </p:cNvSpPr>
          <p:nvPr>
            <p:ph type="sldNum" sz="quarter" idx="12"/>
          </p:nvPr>
        </p:nvSpPr>
        <p:spPr/>
        <p:txBody>
          <a:bodyPr/>
          <a:lstStyle/>
          <a:p>
            <a:fld id="{5B106575-3338-4709-94DE-7B36ED5FABF5}" type="slidenum">
              <a:rPr lang="en-US" altLang="en-KE" smtClean="0"/>
              <a:pPr/>
              <a:t>‹#›</a:t>
            </a:fld>
            <a:endParaRPr lang="en-US" altLang="en-KE"/>
          </a:p>
        </p:txBody>
      </p:sp>
    </p:spTree>
    <p:extLst>
      <p:ext uri="{BB962C8B-B14F-4D97-AF65-F5344CB8AC3E}">
        <p14:creationId xmlns:p14="http://schemas.microsoft.com/office/powerpoint/2010/main" val="172776415"/>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KE"/>
          </a:p>
        </p:txBody>
      </p:sp>
      <p:sp>
        <p:nvSpPr>
          <p:cNvPr id="3" name="Footer Placeholder 2"/>
          <p:cNvSpPr>
            <a:spLocks noGrp="1"/>
          </p:cNvSpPr>
          <p:nvPr>
            <p:ph type="ftr" sz="quarter" idx="11"/>
          </p:nvPr>
        </p:nvSpPr>
        <p:spPr/>
        <p:txBody>
          <a:bodyPr/>
          <a:lstStyle/>
          <a:p>
            <a:endParaRPr lang="en-US" altLang="en-KE"/>
          </a:p>
        </p:txBody>
      </p:sp>
      <p:sp>
        <p:nvSpPr>
          <p:cNvPr id="4" name="Slide Number Placeholder 3"/>
          <p:cNvSpPr>
            <a:spLocks noGrp="1"/>
          </p:cNvSpPr>
          <p:nvPr>
            <p:ph type="sldNum" sz="quarter" idx="12"/>
          </p:nvPr>
        </p:nvSpPr>
        <p:spPr/>
        <p:txBody>
          <a:bodyPr/>
          <a:lstStyle/>
          <a:p>
            <a:fld id="{91A44247-2282-4409-95AC-1DEA106F9FEA}" type="slidenum">
              <a:rPr lang="en-US" altLang="en-KE" smtClean="0"/>
              <a:pPr/>
              <a:t>‹#›</a:t>
            </a:fld>
            <a:endParaRPr lang="en-US" altLang="en-KE"/>
          </a:p>
        </p:txBody>
      </p:sp>
    </p:spTree>
    <p:extLst>
      <p:ext uri="{BB962C8B-B14F-4D97-AF65-F5344CB8AC3E}">
        <p14:creationId xmlns:p14="http://schemas.microsoft.com/office/powerpoint/2010/main" val="3087262014"/>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KE"/>
          </a:p>
        </p:txBody>
      </p:sp>
      <p:sp>
        <p:nvSpPr>
          <p:cNvPr id="6" name="Footer Placeholder 5"/>
          <p:cNvSpPr>
            <a:spLocks noGrp="1"/>
          </p:cNvSpPr>
          <p:nvPr>
            <p:ph type="ftr" sz="quarter" idx="11"/>
          </p:nvPr>
        </p:nvSpPr>
        <p:spPr/>
        <p:txBody>
          <a:bodyPr/>
          <a:lstStyle/>
          <a:p>
            <a:endParaRPr lang="en-US" altLang="en-KE"/>
          </a:p>
        </p:txBody>
      </p:sp>
      <p:sp>
        <p:nvSpPr>
          <p:cNvPr id="7" name="Slide Number Placeholder 6"/>
          <p:cNvSpPr>
            <a:spLocks noGrp="1"/>
          </p:cNvSpPr>
          <p:nvPr>
            <p:ph type="sldNum" sz="quarter" idx="12"/>
          </p:nvPr>
        </p:nvSpPr>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1136496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endParaRPr lang="en-US" altLang="en-KE"/>
          </a:p>
        </p:txBody>
      </p:sp>
      <p:sp>
        <p:nvSpPr>
          <p:cNvPr id="6" name="Footer Placeholder 5"/>
          <p:cNvSpPr>
            <a:spLocks noGrp="1"/>
          </p:cNvSpPr>
          <p:nvPr>
            <p:ph type="ftr" sz="quarter" idx="11"/>
          </p:nvPr>
        </p:nvSpPr>
        <p:spPr>
          <a:xfrm>
            <a:off x="442797" y="6041361"/>
            <a:ext cx="2471560" cy="365125"/>
          </a:xfrm>
        </p:spPr>
        <p:txBody>
          <a:bodyPr/>
          <a:lstStyle/>
          <a:p>
            <a:endParaRPr lang="en-US" altLang="en-KE"/>
          </a:p>
        </p:txBody>
      </p:sp>
      <p:sp>
        <p:nvSpPr>
          <p:cNvPr id="7" name="Slide Number Placeholder 6"/>
          <p:cNvSpPr>
            <a:spLocks noGrp="1"/>
          </p:cNvSpPr>
          <p:nvPr>
            <p:ph type="sldNum" sz="quarter" idx="12"/>
          </p:nvPr>
        </p:nvSpPr>
        <p:spPr>
          <a:xfrm>
            <a:off x="3647017" y="5915887"/>
            <a:ext cx="796616" cy="490599"/>
          </a:xfrm>
        </p:spPr>
        <p:txBody>
          <a:body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06356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ltLang="en-KE"/>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endParaRPr lang="en-US" altLang="en-KE"/>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063E2441-C348-40D0-9FC4-EC5D36B9DEA8}" type="slidenum">
              <a:rPr lang="en-US" altLang="en-KE" smtClean="0"/>
              <a:pPr/>
              <a:t>‹#›</a:t>
            </a:fld>
            <a:endParaRPr lang="en-US" altLang="en-KE"/>
          </a:p>
        </p:txBody>
      </p:sp>
    </p:spTree>
    <p:extLst>
      <p:ext uri="{BB962C8B-B14F-4D97-AF65-F5344CB8AC3E}">
        <p14:creationId xmlns:p14="http://schemas.microsoft.com/office/powerpoint/2010/main" val="3191025513"/>
      </p:ext>
    </p:extLst>
  </p:cSld>
  <p:clrMap bg1="dk1" tx1="lt1" bg2="dk2" tx2="lt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Lst>
  <p:transition spd="slow">
    <p:comb/>
  </p:transition>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a:extLst>
              <a:ext uri="{FF2B5EF4-FFF2-40B4-BE49-F238E27FC236}">
                <a16:creationId xmlns:a16="http://schemas.microsoft.com/office/drawing/2014/main" id="{53588861-5D52-4A86-BE35-24BE48BF6AC3}"/>
              </a:ext>
            </a:extLst>
          </p:cNvPr>
          <p:cNvSpPr>
            <a:spLocks noGrp="1" noRot="1" noChangeArrowheads="1"/>
          </p:cNvSpPr>
          <p:nvPr>
            <p:ph type="title"/>
          </p:nvPr>
        </p:nvSpPr>
        <p:spPr>
          <a:xfrm>
            <a:off x="685800" y="2152650"/>
            <a:ext cx="7772400" cy="1524000"/>
          </a:xfrm>
        </p:spPr>
        <p:txBody>
          <a:bodyPr/>
          <a:lstStyle/>
          <a:p>
            <a:r>
              <a:rPr lang="en-US" altLang="en-KE" sz="7200" dirty="0">
                <a:solidFill>
                  <a:srgbClr val="FF0066"/>
                </a:solidFill>
              </a:rPr>
              <a:t>Takaful</a:t>
            </a:r>
            <a:r>
              <a:rPr lang="en-US" altLang="en-KE" sz="4000" dirty="0">
                <a:solidFill>
                  <a:schemeClr val="folHlink"/>
                </a:solidFill>
              </a:rPr>
              <a:t> </a:t>
            </a:r>
            <a:endParaRPr lang="en-US" altLang="en-KE" sz="3200" dirty="0">
              <a:solidFill>
                <a:schemeClr val="folHlink"/>
              </a:solidFill>
            </a:endParaRPr>
          </a:p>
        </p:txBody>
      </p:sp>
      <p:sp>
        <p:nvSpPr>
          <p:cNvPr id="273412" name="Text Box 4">
            <a:extLst>
              <a:ext uri="{FF2B5EF4-FFF2-40B4-BE49-F238E27FC236}">
                <a16:creationId xmlns:a16="http://schemas.microsoft.com/office/drawing/2014/main" id="{0F7FBF7D-6340-4ED6-9DD9-13CE249C3AB9}"/>
              </a:ext>
            </a:extLst>
          </p:cNvPr>
          <p:cNvSpPr txBox="1">
            <a:spLocks noChangeArrowheads="1"/>
          </p:cNvSpPr>
          <p:nvPr/>
        </p:nvSpPr>
        <p:spPr bwMode="auto">
          <a:xfrm>
            <a:off x="762000" y="3771900"/>
            <a:ext cx="7696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KE" sz="3600" b="1">
                <a:solidFill>
                  <a:srgbClr val="FFFFFF"/>
                </a:solidFill>
                <a:latin typeface="Times New Roman" panose="02020603050405020304" pitchFamily="18" charset="0"/>
                <a:cs typeface="Times New Roman" panose="02020603050405020304" pitchFamily="18" charset="0"/>
              </a:rPr>
              <a:t>An emerging </a:t>
            </a:r>
            <a:r>
              <a:rPr lang="en-US" altLang="en-KE" sz="3600" b="1" i="1" u="sng">
                <a:solidFill>
                  <a:srgbClr val="FFFF99"/>
                </a:solidFill>
                <a:latin typeface="Times New Roman" panose="02020603050405020304" pitchFamily="18" charset="0"/>
                <a:cs typeface="Times New Roman" panose="02020603050405020304" pitchFamily="18" charset="0"/>
              </a:rPr>
              <a:t>niche</a:t>
            </a:r>
            <a:r>
              <a:rPr lang="en-US" altLang="en-KE" sz="3600" b="1">
                <a:solidFill>
                  <a:srgbClr val="FFFFFF"/>
                </a:solidFill>
                <a:latin typeface="Times New Roman" panose="02020603050405020304" pitchFamily="18" charset="0"/>
                <a:cs typeface="Times New Roman" panose="02020603050405020304" pitchFamily="18" charset="0"/>
              </a:rPr>
              <a:t> market</a:t>
            </a:r>
            <a:endParaRPr lang="en-US" altLang="en-KE" sz="3600" b="1">
              <a:solidFill>
                <a:srgbClr val="FFFFFF"/>
              </a:solidFill>
              <a:latin typeface="Times New Roman" panose="02020603050405020304" pitchFamily="18" charset="0"/>
            </a:endParaRPr>
          </a:p>
        </p:txBody>
      </p:sp>
      <p:pic>
        <p:nvPicPr>
          <p:cNvPr id="6" name="Picture 5" descr="A picture containing clipart&#10;&#10;Description automatically generated">
            <a:extLst>
              <a:ext uri="{FF2B5EF4-FFF2-40B4-BE49-F238E27FC236}">
                <a16:creationId xmlns:a16="http://schemas.microsoft.com/office/drawing/2014/main" id="{B1EA909B-D226-44EF-9E75-6DDEED91DA2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854369" y="228600"/>
            <a:ext cx="5435261" cy="2146928"/>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73410"/>
                                        </p:tgtEl>
                                        <p:attrNameLst>
                                          <p:attrName>style.visibility</p:attrName>
                                        </p:attrNameLst>
                                      </p:cBhvr>
                                      <p:to>
                                        <p:strVal val="visible"/>
                                      </p:to>
                                    </p:set>
                                    <p:animEffect transition="in" filter="fade">
                                      <p:cBhvr>
                                        <p:cTn id="7" dur="2000"/>
                                        <p:tgtEl>
                                          <p:spTgt spid="273410"/>
                                        </p:tgtEl>
                                      </p:cBhvr>
                                    </p:animEffect>
                                    <p:anim calcmode="lin" valueType="num">
                                      <p:cBhvr>
                                        <p:cTn id="8" dur="2000" fill="hold"/>
                                        <p:tgtEl>
                                          <p:spTgt spid="273410"/>
                                        </p:tgtEl>
                                        <p:attrNameLst>
                                          <p:attrName>ppt_w</p:attrName>
                                        </p:attrNameLst>
                                      </p:cBhvr>
                                      <p:tavLst>
                                        <p:tav tm="0" fmla="#ppt_w*sin(2.5*pi*$)">
                                          <p:val>
                                            <p:fltVal val="0"/>
                                          </p:val>
                                        </p:tav>
                                        <p:tav tm="100000">
                                          <p:val>
                                            <p:fltVal val="1"/>
                                          </p:val>
                                        </p:tav>
                                      </p:tavLst>
                                    </p:anim>
                                    <p:anim calcmode="lin" valueType="num">
                                      <p:cBhvr>
                                        <p:cTn id="9" dur="2000" fill="hold"/>
                                        <p:tgtEl>
                                          <p:spTgt spid="273410"/>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3200"/>
                            </p:stCondLst>
                            <p:childTnLst>
                              <p:par>
                                <p:cTn id="11" presetID="50" presetClass="entr" presetSubtype="0" decel="100000" fill="hold" grpId="0" nodeType="afterEffect">
                                  <p:stCondLst>
                                    <p:cond delay="0"/>
                                  </p:stCondLst>
                                  <p:childTnLst>
                                    <p:set>
                                      <p:cBhvr>
                                        <p:cTn id="12" dur="1" fill="hold">
                                          <p:stCondLst>
                                            <p:cond delay="0"/>
                                          </p:stCondLst>
                                        </p:cTn>
                                        <p:tgtEl>
                                          <p:spTgt spid="273412"/>
                                        </p:tgtEl>
                                        <p:attrNameLst>
                                          <p:attrName>style.visibility</p:attrName>
                                        </p:attrNameLst>
                                      </p:cBhvr>
                                      <p:to>
                                        <p:strVal val="visible"/>
                                      </p:to>
                                    </p:set>
                                    <p:anim calcmode="lin" valueType="num">
                                      <p:cBhvr>
                                        <p:cTn id="13" dur="1000" fill="hold"/>
                                        <p:tgtEl>
                                          <p:spTgt spid="273412"/>
                                        </p:tgtEl>
                                        <p:attrNameLst>
                                          <p:attrName>ppt_w</p:attrName>
                                        </p:attrNameLst>
                                      </p:cBhvr>
                                      <p:tavLst>
                                        <p:tav tm="0">
                                          <p:val>
                                            <p:strVal val="#ppt_w+.3"/>
                                          </p:val>
                                        </p:tav>
                                        <p:tav tm="100000">
                                          <p:val>
                                            <p:strVal val="#ppt_w"/>
                                          </p:val>
                                        </p:tav>
                                      </p:tavLst>
                                    </p:anim>
                                    <p:anim calcmode="lin" valueType="num">
                                      <p:cBhvr>
                                        <p:cTn id="14" dur="1000" fill="hold"/>
                                        <p:tgtEl>
                                          <p:spTgt spid="273412"/>
                                        </p:tgtEl>
                                        <p:attrNameLst>
                                          <p:attrName>ppt_h</p:attrName>
                                        </p:attrNameLst>
                                      </p:cBhvr>
                                      <p:tavLst>
                                        <p:tav tm="0">
                                          <p:val>
                                            <p:strVal val="#ppt_h"/>
                                          </p:val>
                                        </p:tav>
                                        <p:tav tm="100000">
                                          <p:val>
                                            <p:strVal val="#ppt_h"/>
                                          </p:val>
                                        </p:tav>
                                      </p:tavLst>
                                    </p:anim>
                                    <p:animEffect transition="in" filter="fade">
                                      <p:cBhvr>
                                        <p:cTn id="15" dur="1000"/>
                                        <p:tgtEl>
                                          <p:spTgt spid="273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P spid="27341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2B82547-2424-4E7A-A98B-75206EE730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496642" name="Rectangle 2">
            <a:extLst>
              <a:ext uri="{FF2B5EF4-FFF2-40B4-BE49-F238E27FC236}">
                <a16:creationId xmlns:a16="http://schemas.microsoft.com/office/drawing/2014/main" id="{A354FE90-EA69-4F97-89B7-F368D0D1843E}"/>
              </a:ext>
            </a:extLst>
          </p:cNvPr>
          <p:cNvSpPr>
            <a:spLocks noGrp="1" noRot="1" noChangeArrowheads="1"/>
          </p:cNvSpPr>
          <p:nvPr>
            <p:ph type="title"/>
          </p:nvPr>
        </p:nvSpPr>
        <p:spPr>
          <a:xfrm>
            <a:off x="481315" y="1687286"/>
            <a:ext cx="2452097" cy="3978017"/>
          </a:xfrm>
        </p:spPr>
        <p:txBody>
          <a:bodyPr anchor="t">
            <a:normAutofit/>
          </a:bodyPr>
          <a:lstStyle/>
          <a:p>
            <a:r>
              <a:rPr lang="en-US" altLang="en-KE" sz="3500"/>
              <a:t>Fiqh Academy Resolution 1985</a:t>
            </a:r>
          </a:p>
        </p:txBody>
      </p:sp>
      <p:pic>
        <p:nvPicPr>
          <p:cNvPr id="4" name="Picture 3" descr="A picture containing clipart&#10;&#10;Description automatically generated">
            <a:extLst>
              <a:ext uri="{FF2B5EF4-FFF2-40B4-BE49-F238E27FC236}">
                <a16:creationId xmlns:a16="http://schemas.microsoft.com/office/drawing/2014/main" id="{36C076FD-022A-4C1C-96DE-93D6D46A3C6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graphicFrame>
        <p:nvGraphicFramePr>
          <p:cNvPr id="496645" name="Rectangle 3">
            <a:extLst>
              <a:ext uri="{FF2B5EF4-FFF2-40B4-BE49-F238E27FC236}">
                <a16:creationId xmlns:a16="http://schemas.microsoft.com/office/drawing/2014/main" id="{4E31649B-F530-4CDF-B18E-92E6BA247383}"/>
              </a:ext>
            </a:extLst>
          </p:cNvPr>
          <p:cNvGraphicFramePr>
            <a:graphicFrameLocks noGrp="1"/>
          </p:cNvGraphicFramePr>
          <p:nvPr>
            <p:ph idx="1"/>
            <p:extLst>
              <p:ext uri="{D42A27DB-BD31-4B8C-83A1-F6EECF244321}">
                <p14:modId xmlns:p14="http://schemas.microsoft.com/office/powerpoint/2010/main" val="3101228058"/>
              </p:ext>
            </p:extLst>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push dir="d"/>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5C44DBB-AD7C-4682-B258-6367305D20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3746" name="Rectangle 2">
            <a:extLst>
              <a:ext uri="{FF2B5EF4-FFF2-40B4-BE49-F238E27FC236}">
                <a16:creationId xmlns:a16="http://schemas.microsoft.com/office/drawing/2014/main" id="{696EE592-A146-42C7-ABC5-C0B197F4D3A1}"/>
              </a:ext>
            </a:extLst>
          </p:cNvPr>
          <p:cNvSpPr>
            <a:spLocks noGrp="1" noRot="1" noChangeArrowheads="1"/>
          </p:cNvSpPr>
          <p:nvPr>
            <p:ph type="title"/>
          </p:nvPr>
        </p:nvSpPr>
        <p:spPr>
          <a:xfrm>
            <a:off x="723900" y="1218476"/>
            <a:ext cx="2390488" cy="4421050"/>
          </a:xfrm>
          <a:effectLst/>
        </p:spPr>
        <p:txBody>
          <a:bodyPr anchor="ctr">
            <a:normAutofit/>
          </a:bodyPr>
          <a:lstStyle/>
          <a:p>
            <a:pPr algn="r"/>
            <a:r>
              <a:rPr lang="en-US" altLang="en-KE" sz="2800">
                <a:solidFill>
                  <a:schemeClr val="tx1"/>
                </a:solidFill>
              </a:rPr>
              <a:t>Basic Elements of Takaful</a:t>
            </a:r>
          </a:p>
        </p:txBody>
      </p:sp>
      <p:cxnSp>
        <p:nvCxnSpPr>
          <p:cNvPr id="543753" name="Straight Connector 73">
            <a:extLst>
              <a:ext uri="{FF2B5EF4-FFF2-40B4-BE49-F238E27FC236}">
                <a16:creationId xmlns:a16="http://schemas.microsoft.com/office/drawing/2014/main" id="{A1CED323-FAF0-4E0B-8717-FC1F468A28F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225"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543747" name="Rectangle 3">
            <a:extLst>
              <a:ext uri="{FF2B5EF4-FFF2-40B4-BE49-F238E27FC236}">
                <a16:creationId xmlns:a16="http://schemas.microsoft.com/office/drawing/2014/main" id="{114144BC-1366-4836-BC7A-BB2448DE94D1}"/>
              </a:ext>
            </a:extLst>
          </p:cNvPr>
          <p:cNvSpPr>
            <a:spLocks noGrp="1" noChangeArrowheads="1"/>
          </p:cNvSpPr>
          <p:nvPr>
            <p:ph idx="1"/>
          </p:nvPr>
        </p:nvSpPr>
        <p:spPr>
          <a:xfrm>
            <a:off x="3860063" y="1218475"/>
            <a:ext cx="4560037" cy="4421051"/>
          </a:xfrm>
          <a:effectLst/>
        </p:spPr>
        <p:txBody>
          <a:bodyPr>
            <a:normAutofit/>
          </a:bodyPr>
          <a:lstStyle/>
          <a:p>
            <a:r>
              <a:rPr lang="en-US" altLang="en-KE" sz="1400" b="1"/>
              <a:t>Mutuality and cooperation. </a:t>
            </a:r>
          </a:p>
          <a:p>
            <a:r>
              <a:rPr lang="en-US" altLang="en-KE" sz="1400" b="1"/>
              <a:t>Takaful contract pertains to </a:t>
            </a:r>
            <a:r>
              <a:rPr lang="en-US" altLang="en-KE" sz="1400" b="1" i="1"/>
              <a:t>Tabarru’at</a:t>
            </a:r>
            <a:r>
              <a:rPr lang="en-US" altLang="en-KE" sz="1400" b="1"/>
              <a:t> as against </a:t>
            </a:r>
            <a:r>
              <a:rPr lang="en-US" altLang="en-KE" sz="1400" b="1" i="1"/>
              <a:t>mu’awadat </a:t>
            </a:r>
            <a:r>
              <a:rPr lang="en-US" altLang="en-KE" sz="1400" b="1"/>
              <a:t>in case of conventional insurance.</a:t>
            </a:r>
            <a:endParaRPr lang="en-US" altLang="en-KE" sz="1400" b="1" i="1"/>
          </a:p>
          <a:p>
            <a:r>
              <a:rPr lang="en-US" altLang="en-KE" sz="1400" b="1"/>
              <a:t>Payments made with the intention of Tabarru </a:t>
            </a:r>
            <a:r>
              <a:rPr lang="en-US" altLang="en-KE" sz="1400" b="1" i="1"/>
              <a:t>(contribution)</a:t>
            </a:r>
          </a:p>
          <a:p>
            <a:r>
              <a:rPr lang="en-US" altLang="en-KE" sz="1400" b="1"/>
              <a:t>Eliminates the elements of Gharrar, Maisir and Riba.</a:t>
            </a:r>
          </a:p>
          <a:p>
            <a:r>
              <a:rPr lang="en-US" altLang="en-KE" sz="1400" b="1"/>
              <a:t>Wakalah/Modarabah basis of operations.</a:t>
            </a:r>
          </a:p>
          <a:p>
            <a:r>
              <a:rPr lang="en-US" altLang="en-KE" sz="1400" b="1"/>
              <a:t>Joint Guarantee / Indemnity amongst participants – shared responsibility.</a:t>
            </a:r>
          </a:p>
          <a:p>
            <a:r>
              <a:rPr lang="en-US" altLang="en-KE" sz="1400" b="1"/>
              <a:t>Constitution of separate “Participants’ Takaful Fund”.</a:t>
            </a:r>
          </a:p>
          <a:p>
            <a:r>
              <a:rPr lang="en-US" altLang="en-KE" sz="1400" b="1"/>
              <a:t>Constitution of “Shariah Supervisory Board.” </a:t>
            </a:r>
          </a:p>
          <a:p>
            <a:r>
              <a:rPr lang="en-US" altLang="en-KE" sz="1400" b="1"/>
              <a:t>Investments as per Shariah.</a:t>
            </a:r>
          </a:p>
          <a:p>
            <a:pPr>
              <a:buFont typeface="Wingdings" panose="05000000000000000000" pitchFamily="2" charset="2"/>
              <a:buNone/>
            </a:pPr>
            <a:endParaRPr lang="en-US" altLang="en-KE" sz="1400" b="1"/>
          </a:p>
        </p:txBody>
      </p:sp>
      <p:pic>
        <p:nvPicPr>
          <p:cNvPr id="4" name="Picture 3" descr="A picture containing clipart&#10;&#10;Description automatically generated">
            <a:extLst>
              <a:ext uri="{FF2B5EF4-FFF2-40B4-BE49-F238E27FC236}">
                <a16:creationId xmlns:a16="http://schemas.microsoft.com/office/drawing/2014/main" id="{BE9BD9DC-18DB-4F69-8904-D94D18829E3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cover dir="d"/>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2B82547-2424-4E7A-A98B-75206EE730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396290" name="Rectangle 2">
            <a:extLst>
              <a:ext uri="{FF2B5EF4-FFF2-40B4-BE49-F238E27FC236}">
                <a16:creationId xmlns:a16="http://schemas.microsoft.com/office/drawing/2014/main" id="{CB207E4C-C7FA-4738-85EB-4A8D120276CA}"/>
              </a:ext>
            </a:extLst>
          </p:cNvPr>
          <p:cNvSpPr>
            <a:spLocks noGrp="1" noRot="1" noChangeArrowheads="1"/>
          </p:cNvSpPr>
          <p:nvPr>
            <p:ph type="title"/>
          </p:nvPr>
        </p:nvSpPr>
        <p:spPr>
          <a:xfrm>
            <a:off x="481315" y="1687286"/>
            <a:ext cx="2452097" cy="3978017"/>
          </a:xfrm>
        </p:spPr>
        <p:txBody>
          <a:bodyPr anchor="t">
            <a:normAutofit/>
          </a:bodyPr>
          <a:lstStyle/>
          <a:p>
            <a:r>
              <a:rPr lang="en-GB" altLang="en-KE" sz="3800"/>
              <a:t>Main drivers of Takaful</a:t>
            </a:r>
          </a:p>
        </p:txBody>
      </p:sp>
      <p:pic>
        <p:nvPicPr>
          <p:cNvPr id="4" name="Picture 3" descr="A picture containing clipart&#10;&#10;Description automatically generated">
            <a:extLst>
              <a:ext uri="{FF2B5EF4-FFF2-40B4-BE49-F238E27FC236}">
                <a16:creationId xmlns:a16="http://schemas.microsoft.com/office/drawing/2014/main" id="{6561AD24-696A-48D7-A6F6-3618C54FBF8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graphicFrame>
        <p:nvGraphicFramePr>
          <p:cNvPr id="396293" name="Rectangle 3">
            <a:extLst>
              <a:ext uri="{FF2B5EF4-FFF2-40B4-BE49-F238E27FC236}">
                <a16:creationId xmlns:a16="http://schemas.microsoft.com/office/drawing/2014/main" id="{4F7365D5-DC49-419B-8CF2-342AD2A093AA}"/>
              </a:ext>
            </a:extLst>
          </p:cNvPr>
          <p:cNvGraphicFramePr>
            <a:graphicFrameLocks noGrp="1"/>
          </p:cNvGraphicFramePr>
          <p:nvPr>
            <p:ph idx="1"/>
            <p:extLst>
              <p:ext uri="{D42A27DB-BD31-4B8C-83A1-F6EECF244321}">
                <p14:modId xmlns:p14="http://schemas.microsoft.com/office/powerpoint/2010/main" val="2074796023"/>
              </p:ext>
            </p:extLst>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455CB6FB-D2B2-4402-8F5D-AC4F98A6B3A4}"/>
              </a:ext>
            </a:extLst>
          </p:cNvPr>
          <p:cNvSpPr>
            <a:spLocks noGrp="1" noRot="1" noChangeArrowheads="1"/>
          </p:cNvSpPr>
          <p:nvPr>
            <p:ph type="title"/>
          </p:nvPr>
        </p:nvSpPr>
        <p:spPr>
          <a:xfrm>
            <a:off x="0" y="76200"/>
            <a:ext cx="9144000" cy="763588"/>
          </a:xfrm>
        </p:spPr>
        <p:txBody>
          <a:bodyPr/>
          <a:lstStyle/>
          <a:p>
            <a:r>
              <a:rPr lang="en-US" altLang="en-KE" sz="2800">
                <a:solidFill>
                  <a:srgbClr val="00FFFF"/>
                </a:solidFill>
              </a:rPr>
              <a:t>Comparing Takaful to Conventional Insurance</a:t>
            </a:r>
            <a:r>
              <a:rPr lang="en-US" altLang="en-KE">
                <a:solidFill>
                  <a:srgbClr val="00FFFF"/>
                </a:solidFill>
              </a:rPr>
              <a:t/>
            </a:r>
            <a:br>
              <a:rPr lang="en-US" altLang="en-KE">
                <a:solidFill>
                  <a:srgbClr val="00FFFF"/>
                </a:solidFill>
              </a:rPr>
            </a:br>
            <a:endParaRPr lang="en-US" altLang="en-KE" sz="1800">
              <a:solidFill>
                <a:srgbClr val="00FFFF"/>
              </a:solidFill>
            </a:endParaRPr>
          </a:p>
        </p:txBody>
      </p:sp>
      <p:graphicFrame>
        <p:nvGraphicFramePr>
          <p:cNvPr id="183520" name="Group 224">
            <a:extLst>
              <a:ext uri="{FF2B5EF4-FFF2-40B4-BE49-F238E27FC236}">
                <a16:creationId xmlns:a16="http://schemas.microsoft.com/office/drawing/2014/main" id="{08081F50-F027-4B1F-A42A-7D88F58849AD}"/>
              </a:ext>
            </a:extLst>
          </p:cNvPr>
          <p:cNvGraphicFramePr>
            <a:graphicFrameLocks noGrp="1"/>
          </p:cNvGraphicFramePr>
          <p:nvPr>
            <p:ph type="tbl" idx="1"/>
          </p:nvPr>
        </p:nvGraphicFramePr>
        <p:xfrm>
          <a:off x="152400" y="609600"/>
          <a:ext cx="8763000" cy="5522408"/>
        </p:xfrm>
        <a:graphic>
          <a:graphicData uri="http://schemas.openxmlformats.org/drawingml/2006/table">
            <a:tbl>
              <a:tblPr/>
              <a:tblGrid>
                <a:gridCol w="2362200">
                  <a:extLst>
                    <a:ext uri="{9D8B030D-6E8A-4147-A177-3AD203B41FA5}">
                      <a16:colId xmlns:a16="http://schemas.microsoft.com/office/drawing/2014/main" val="3847171813"/>
                    </a:ext>
                  </a:extLst>
                </a:gridCol>
                <a:gridCol w="3505200">
                  <a:extLst>
                    <a:ext uri="{9D8B030D-6E8A-4147-A177-3AD203B41FA5}">
                      <a16:colId xmlns:a16="http://schemas.microsoft.com/office/drawing/2014/main" val="2937782826"/>
                    </a:ext>
                  </a:extLst>
                </a:gridCol>
                <a:gridCol w="2895600">
                  <a:extLst>
                    <a:ext uri="{9D8B030D-6E8A-4147-A177-3AD203B41FA5}">
                      <a16:colId xmlns:a16="http://schemas.microsoft.com/office/drawing/2014/main" val="1051728328"/>
                    </a:ext>
                  </a:extLst>
                </a:gridCol>
              </a:tblGrid>
              <a:tr h="576263">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2400" b="1" i="0" u="none" strike="noStrike" cap="none" normalizeH="0" baseline="0">
                          <a:ln>
                            <a:noFill/>
                          </a:ln>
                          <a:solidFill>
                            <a:srgbClr val="00FFFF"/>
                          </a:solidFill>
                          <a:effectLst>
                            <a:outerShdw blurRad="38100" dist="38100" dir="2700000" algn="tl">
                              <a:srgbClr val="000000"/>
                            </a:outerShdw>
                          </a:effectLst>
                          <a:latin typeface="Garamond" panose="02020404030301010803" pitchFamily="18" charset="0"/>
                        </a:rPr>
                        <a:t>Issue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2400" b="1" i="0" u="none" strike="noStrike" cap="none" normalizeH="0" baseline="0">
                          <a:ln>
                            <a:noFill/>
                          </a:ln>
                          <a:solidFill>
                            <a:srgbClr val="00FFFF"/>
                          </a:solidFill>
                          <a:effectLst>
                            <a:outerShdw blurRad="38100" dist="38100" dir="2700000" algn="tl">
                              <a:srgbClr val="000000"/>
                            </a:outerShdw>
                          </a:effectLst>
                          <a:latin typeface="Garamond" panose="02020404030301010803" pitchFamily="18" charset="0"/>
                        </a:rPr>
                        <a:t>Conventional Insurance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2400" b="1" i="0" u="none" strike="noStrike" cap="none" normalizeH="0" baseline="0">
                          <a:ln>
                            <a:noFill/>
                          </a:ln>
                          <a:solidFill>
                            <a:srgbClr val="00FFFF"/>
                          </a:solidFill>
                          <a:effectLst>
                            <a:outerShdw blurRad="38100" dist="38100" dir="2700000" algn="tl">
                              <a:srgbClr val="000000"/>
                            </a:outerShdw>
                          </a:effectLst>
                          <a:latin typeface="Garamond" panose="02020404030301010803" pitchFamily="18" charset="0"/>
                        </a:rPr>
                        <a:t>Takaful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12677252"/>
                  </a:ext>
                </a:extLst>
              </a:tr>
              <a:tr h="338138">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Organization Principle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Profit for shareholders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Mutual for participants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963728526"/>
                  </a:ext>
                </a:extLst>
              </a:tr>
              <a:tr h="381000">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Basis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Risk Transfer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Co-operative risk sharing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864369078"/>
                  </a:ext>
                </a:extLst>
              </a:tr>
              <a:tr h="531813">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Value Proposition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Profits maximization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Affordability and spiritual</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satisfaction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699140508"/>
                  </a:ext>
                </a:extLst>
              </a:tr>
              <a:tr h="442913">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Laws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Secular/Regulations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Sharia plus regulations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01451804"/>
                  </a:ext>
                </a:extLst>
              </a:tr>
              <a:tr h="439738">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Ownership</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Shareholders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Participants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286886035"/>
                  </a:ext>
                </a:extLst>
              </a:tr>
              <a:tr h="439738">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Management status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Company Management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Operator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525899367"/>
                  </a:ext>
                </a:extLst>
              </a:tr>
              <a:tr h="1004888">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Form of Contract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Contract of Sale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Cooperative,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Islamic contracts of Wakala or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Mudarbah with Tabar’ru</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(contributions)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96002971"/>
                  </a:ext>
                </a:extLst>
              </a:tr>
              <a:tr h="531813">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Investments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Interest based</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Sharia compliant, Riba-free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116646571"/>
                  </a:ext>
                </a:extLst>
              </a:tr>
              <a:tr h="531813">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rgbClr val="00FFFF"/>
                          </a:solidFill>
                          <a:effectLst>
                            <a:outerShdw blurRad="38100" dist="38100" dir="2700000" algn="tl">
                              <a:srgbClr val="000000"/>
                            </a:outerShdw>
                          </a:effectLst>
                          <a:latin typeface="Times New Roman" panose="02020603050405020304" pitchFamily="18" charset="0"/>
                        </a:rPr>
                        <a:t>Surplus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Shareholders’ account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lgn="l">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lgn="l">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lgn="l">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lgn="l">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lgn="l">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KE" sz="16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Participants’ account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46713629"/>
                  </a:ext>
                </a:extLst>
              </a:tr>
            </a:tbl>
          </a:graphicData>
        </a:graphic>
      </p:graphicFrame>
    </p:spTree>
  </p:cSld>
  <p:clrMapOvr>
    <a:masterClrMapping/>
  </p:clrMapOvr>
  <p:transition spd="slow">
    <p:pull dir="rd"/>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9610F818-219E-491F-887F-B078103BA2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39895"/>
            <a:ext cx="9143999"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8340" name="Rectangle 4">
            <a:extLst>
              <a:ext uri="{FF2B5EF4-FFF2-40B4-BE49-F238E27FC236}">
                <a16:creationId xmlns:a16="http://schemas.microsoft.com/office/drawing/2014/main" id="{B5F0B733-695A-4945-B07D-0B6A46CD4E52}"/>
              </a:ext>
            </a:extLst>
          </p:cNvPr>
          <p:cNvSpPr>
            <a:spLocks noGrp="1" noChangeArrowheads="1"/>
          </p:cNvSpPr>
          <p:nvPr>
            <p:ph type="ctrTitle"/>
          </p:nvPr>
        </p:nvSpPr>
        <p:spPr>
          <a:xfrm>
            <a:off x="607500" y="4080386"/>
            <a:ext cx="7929000" cy="1388741"/>
          </a:xfrm>
        </p:spPr>
        <p:txBody>
          <a:bodyPr>
            <a:normAutofit/>
          </a:bodyPr>
          <a:lstStyle/>
          <a:p>
            <a:pPr algn="ctr"/>
            <a:r>
              <a:rPr lang="en-US" altLang="en-KE">
                <a:solidFill>
                  <a:srgbClr val="FFFFFF"/>
                </a:solidFill>
              </a:rPr>
              <a:t>Takaful Through Time</a:t>
            </a:r>
          </a:p>
        </p:txBody>
      </p:sp>
      <p:sp>
        <p:nvSpPr>
          <p:cNvPr id="75"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854" y="643464"/>
            <a:ext cx="5818353"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clipart&#10;&#10;Description automatically generated">
            <a:extLst>
              <a:ext uri="{FF2B5EF4-FFF2-40B4-BE49-F238E27FC236}">
                <a16:creationId xmlns:a16="http://schemas.microsoft.com/office/drawing/2014/main" id="{84BD1B3F-40CE-446B-9BBC-1B409804897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850922" y="971373"/>
            <a:ext cx="5435261" cy="2146928"/>
          </a:xfrm>
          <a:prstGeom prst="rect">
            <a:avLst/>
          </a:prstGeom>
        </p:spPr>
      </p:pic>
    </p:spTree>
  </p:cSld>
  <p:clrMapOvr>
    <a:overrideClrMapping bg1="lt1" tx1="dk1" bg2="lt2" tx2="dk2" accent1="accent1" accent2="accent2" accent3="accent3" accent4="accent4" accent5="accent5" accent6="accent6" hlink="hlink" folHlink="folHlink"/>
  </p:clrMapOvr>
  <p:transition spd="slow">
    <p:pull dir="d"/>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2B82547-2424-4E7A-A98B-75206EE730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185346" name="Rectangle 2">
            <a:extLst>
              <a:ext uri="{FF2B5EF4-FFF2-40B4-BE49-F238E27FC236}">
                <a16:creationId xmlns:a16="http://schemas.microsoft.com/office/drawing/2014/main" id="{4D6F1A28-BA04-470F-A90D-FF65241431BD}"/>
              </a:ext>
            </a:extLst>
          </p:cNvPr>
          <p:cNvSpPr>
            <a:spLocks noGrp="1" noRot="1" noChangeArrowheads="1"/>
          </p:cNvSpPr>
          <p:nvPr>
            <p:ph type="title"/>
          </p:nvPr>
        </p:nvSpPr>
        <p:spPr>
          <a:xfrm>
            <a:off x="481315" y="1687286"/>
            <a:ext cx="2452097" cy="3978017"/>
          </a:xfrm>
        </p:spPr>
        <p:txBody>
          <a:bodyPr anchor="t">
            <a:normAutofit/>
          </a:bodyPr>
          <a:lstStyle/>
          <a:p>
            <a:r>
              <a:rPr lang="en-US" altLang="en-KE" sz="3800">
                <a:latin typeface="Palatino Linotype" panose="02040502050505030304" pitchFamily="18" charset="0"/>
              </a:rPr>
              <a:t>Takaful through Time</a:t>
            </a:r>
            <a:endParaRPr lang="en-US" altLang="en-KE" sz="3800" b="0">
              <a:latin typeface="Palatino Linotype" panose="02040502050505030304" pitchFamily="18" charset="0"/>
            </a:endParaRPr>
          </a:p>
        </p:txBody>
      </p:sp>
      <p:pic>
        <p:nvPicPr>
          <p:cNvPr id="4" name="Picture 3" descr="A picture containing clipart&#10;&#10;Description automatically generated">
            <a:extLst>
              <a:ext uri="{FF2B5EF4-FFF2-40B4-BE49-F238E27FC236}">
                <a16:creationId xmlns:a16="http://schemas.microsoft.com/office/drawing/2014/main" id="{AAC2A3A9-6848-4BA8-B423-56F7BBDEFD1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graphicFrame>
        <p:nvGraphicFramePr>
          <p:cNvPr id="185349" name="Rectangle 3">
            <a:extLst>
              <a:ext uri="{FF2B5EF4-FFF2-40B4-BE49-F238E27FC236}">
                <a16:creationId xmlns:a16="http://schemas.microsoft.com/office/drawing/2014/main" id="{D74D30B5-9B19-4B09-B8D4-DFBA75B900EA}"/>
              </a:ext>
            </a:extLst>
          </p:cNvPr>
          <p:cNvGraphicFramePr>
            <a:graphicFrameLocks noGrp="1"/>
          </p:cNvGraphicFramePr>
          <p:nvPr>
            <p:ph idx="1"/>
            <p:extLst>
              <p:ext uri="{D42A27DB-BD31-4B8C-83A1-F6EECF244321}">
                <p14:modId xmlns:p14="http://schemas.microsoft.com/office/powerpoint/2010/main" val="2886378253"/>
              </p:ext>
            </p:extLst>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pull dir="rd"/>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1E0D4A3-ECB8-4689-ABDB-9CE848CE83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738" name="Rectangle 2">
            <a:extLst>
              <a:ext uri="{FF2B5EF4-FFF2-40B4-BE49-F238E27FC236}">
                <a16:creationId xmlns:a16="http://schemas.microsoft.com/office/drawing/2014/main" id="{B4760041-7521-48FB-8FCC-8E681217EC75}"/>
              </a:ext>
            </a:extLst>
          </p:cNvPr>
          <p:cNvSpPr>
            <a:spLocks noGrp="1" noRot="1" noChangeArrowheads="1"/>
          </p:cNvSpPr>
          <p:nvPr>
            <p:ph type="title"/>
          </p:nvPr>
        </p:nvSpPr>
        <p:spPr>
          <a:xfrm>
            <a:off x="607500" y="447188"/>
            <a:ext cx="7928998" cy="970450"/>
          </a:xfrm>
          <a:effectLst/>
        </p:spPr>
        <p:txBody>
          <a:bodyPr anchor="ctr">
            <a:normAutofit/>
          </a:bodyPr>
          <a:lstStyle/>
          <a:p>
            <a:pPr algn="ctr"/>
            <a:r>
              <a:rPr lang="en-US" altLang="en-KE" sz="2400">
                <a:solidFill>
                  <a:schemeClr val="tx1"/>
                </a:solidFill>
                <a:latin typeface="Palatino Linotype" panose="02040502050505030304" pitchFamily="18" charset="0"/>
              </a:rPr>
              <a:t>Takaful through Time… </a:t>
            </a:r>
            <a:r>
              <a:rPr lang="en-US" altLang="en-KE" sz="2400" b="0">
                <a:solidFill>
                  <a:schemeClr val="tx1"/>
                </a:solidFill>
                <a:latin typeface="Palatino Linotype" panose="02040502050505030304" pitchFamily="18" charset="0"/>
              </a:rPr>
              <a:t>(Cont’d.)</a:t>
            </a:r>
          </a:p>
        </p:txBody>
      </p:sp>
      <p:sp>
        <p:nvSpPr>
          <p:cNvPr id="74" name="Freeform: Shape 73">
            <a:extLst>
              <a:ext uri="{FF2B5EF4-FFF2-40B4-BE49-F238E27FC236}">
                <a16:creationId xmlns:a16="http://schemas.microsoft.com/office/drawing/2014/main" id="{8854772B-9C8F-4037-89E0-3A45208AB3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819" y="1576408"/>
            <a:ext cx="8188361"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0739" name="Rectangle 3">
            <a:extLst>
              <a:ext uri="{FF2B5EF4-FFF2-40B4-BE49-F238E27FC236}">
                <a16:creationId xmlns:a16="http://schemas.microsoft.com/office/drawing/2014/main" id="{575A7262-9971-4B5F-8E1E-D1AFF233DD07}"/>
              </a:ext>
            </a:extLst>
          </p:cNvPr>
          <p:cNvSpPr>
            <a:spLocks noGrp="1" noChangeArrowheads="1"/>
          </p:cNvSpPr>
          <p:nvPr>
            <p:ph idx="1"/>
          </p:nvPr>
        </p:nvSpPr>
        <p:spPr>
          <a:xfrm>
            <a:off x="836799" y="2222287"/>
            <a:ext cx="7475214" cy="3636511"/>
          </a:xfrm>
          <a:effectLst/>
        </p:spPr>
        <p:txBody>
          <a:bodyPr>
            <a:normAutofit/>
          </a:bodyPr>
          <a:lstStyle/>
          <a:p>
            <a:pPr>
              <a:lnSpc>
                <a:spcPct val="90000"/>
              </a:lnSpc>
            </a:pPr>
            <a:r>
              <a:rPr lang="en-US" altLang="en-KE" sz="1400" b="1">
                <a:latin typeface="Palatino Linotype" panose="02040502050505030304" pitchFamily="18" charset="0"/>
              </a:rPr>
              <a:t>There are now </a:t>
            </a:r>
            <a:r>
              <a:rPr lang="en-US" altLang="en-KE" sz="1400" b="1" u="sng">
                <a:latin typeface="Palatino Linotype" panose="02040502050505030304" pitchFamily="18" charset="0"/>
              </a:rPr>
              <a:t>200+ </a:t>
            </a:r>
            <a:r>
              <a:rPr lang="en-US" altLang="en-KE" sz="1400" b="1">
                <a:latin typeface="Palatino Linotype" panose="02040502050505030304" pitchFamily="18" charset="0"/>
              </a:rPr>
              <a:t>Takaful companies round the globe.</a:t>
            </a:r>
          </a:p>
          <a:p>
            <a:pPr>
              <a:lnSpc>
                <a:spcPct val="90000"/>
              </a:lnSpc>
            </a:pPr>
            <a:endParaRPr lang="en-US" altLang="en-KE" sz="1400" b="1">
              <a:latin typeface="Palatino Linotype" panose="02040502050505030304" pitchFamily="18" charset="0"/>
            </a:endParaRPr>
          </a:p>
          <a:p>
            <a:pPr>
              <a:lnSpc>
                <a:spcPct val="90000"/>
              </a:lnSpc>
            </a:pPr>
            <a:r>
              <a:rPr lang="en-GB" altLang="en-KE" sz="1400" b="1">
                <a:latin typeface="Palatino Linotype" panose="02040502050505030304" pitchFamily="18" charset="0"/>
              </a:rPr>
              <a:t>The total global insurance premium for 2017 was USD 4891 Billion; of this, Takaful contribution accounts for 5% (i.e. USD 20 Billion). This is expected to increase to USD 40 Billion by 2021.</a:t>
            </a:r>
          </a:p>
          <a:p>
            <a:pPr>
              <a:lnSpc>
                <a:spcPct val="90000"/>
              </a:lnSpc>
            </a:pPr>
            <a:endParaRPr lang="en-GB" altLang="en-KE" sz="1400" b="1">
              <a:latin typeface="Palatino Linotype" panose="02040502050505030304" pitchFamily="18" charset="0"/>
            </a:endParaRPr>
          </a:p>
          <a:p>
            <a:pPr>
              <a:lnSpc>
                <a:spcPct val="90000"/>
              </a:lnSpc>
            </a:pPr>
            <a:r>
              <a:rPr lang="en-GB" altLang="en-KE" sz="1400" b="1">
                <a:latin typeface="Palatino Linotype" panose="02040502050505030304" pitchFamily="18" charset="0"/>
              </a:rPr>
              <a:t>Poor Insurance penetration in the Muslim countries (&lt;1% of GDP).</a:t>
            </a:r>
          </a:p>
          <a:p>
            <a:pPr>
              <a:lnSpc>
                <a:spcPct val="90000"/>
              </a:lnSpc>
              <a:buFont typeface="Wingdings" panose="05000000000000000000" pitchFamily="2" charset="2"/>
              <a:buNone/>
            </a:pPr>
            <a:endParaRPr lang="en-GB" altLang="en-KE" sz="1400" b="1">
              <a:latin typeface="Palatino Linotype" panose="02040502050505030304" pitchFamily="18" charset="0"/>
            </a:endParaRPr>
          </a:p>
          <a:p>
            <a:pPr>
              <a:lnSpc>
                <a:spcPct val="90000"/>
              </a:lnSpc>
            </a:pPr>
            <a:r>
              <a:rPr lang="en-GB" altLang="en-KE" sz="1400" b="1">
                <a:latin typeface="Palatino Linotype" panose="02040502050505030304" pitchFamily="18" charset="0"/>
              </a:rPr>
              <a:t>Average growth rate higher than conventional insurance companies (around 25%).</a:t>
            </a:r>
          </a:p>
          <a:p>
            <a:pPr>
              <a:lnSpc>
                <a:spcPct val="90000"/>
              </a:lnSpc>
              <a:buFont typeface="Wingdings" panose="05000000000000000000" pitchFamily="2" charset="2"/>
              <a:buNone/>
            </a:pPr>
            <a:endParaRPr lang="en-US" altLang="en-KE" sz="1400" b="1"/>
          </a:p>
          <a:p>
            <a:pPr>
              <a:lnSpc>
                <a:spcPct val="90000"/>
              </a:lnSpc>
            </a:pPr>
            <a:r>
              <a:rPr lang="en-GB" altLang="en-KE" sz="1400" b="1"/>
              <a:t>Non–Muslims increasingly opting for Takaful products for commercial benefits.</a:t>
            </a:r>
          </a:p>
        </p:txBody>
      </p:sp>
      <p:pic>
        <p:nvPicPr>
          <p:cNvPr id="4" name="Picture 3" descr="A picture containing clipart&#10;&#10;Description automatically generated">
            <a:extLst>
              <a:ext uri="{FF2B5EF4-FFF2-40B4-BE49-F238E27FC236}">
                <a16:creationId xmlns:a16="http://schemas.microsoft.com/office/drawing/2014/main" id="{4FC3E213-2C68-4926-8A43-1859EAE8E09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pull dir="rd"/>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7317" name="AutoShape 5">
            <a:extLst>
              <a:ext uri="{FF2B5EF4-FFF2-40B4-BE49-F238E27FC236}">
                <a16:creationId xmlns:a16="http://schemas.microsoft.com/office/drawing/2014/main" id="{F818E6C2-5FB6-411F-8870-AF2E6E3F5EEE}"/>
              </a:ext>
            </a:extLst>
          </p:cNvPr>
          <p:cNvSpPr>
            <a:spLocks noChangeArrowheads="1"/>
          </p:cNvSpPr>
          <p:nvPr/>
        </p:nvSpPr>
        <p:spPr bwMode="auto">
          <a:xfrm>
            <a:off x="5638800" y="2286000"/>
            <a:ext cx="76200" cy="76200"/>
          </a:xfrm>
          <a:prstGeom prst="flowChartConnector">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397319" name="AutoShape 7">
            <a:extLst>
              <a:ext uri="{FF2B5EF4-FFF2-40B4-BE49-F238E27FC236}">
                <a16:creationId xmlns:a16="http://schemas.microsoft.com/office/drawing/2014/main" id="{E983DCA2-B12E-4BA8-A6E6-AB4B20FA722A}"/>
              </a:ext>
            </a:extLst>
          </p:cNvPr>
          <p:cNvSpPr>
            <a:spLocks noChangeArrowheads="1"/>
          </p:cNvSpPr>
          <p:nvPr/>
        </p:nvSpPr>
        <p:spPr bwMode="auto">
          <a:xfrm>
            <a:off x="2870200" y="3556000"/>
            <a:ext cx="76200" cy="76200"/>
          </a:xfrm>
          <a:prstGeom prst="flowChartConnector">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397320" name="AutoShape 8">
            <a:extLst>
              <a:ext uri="{FF2B5EF4-FFF2-40B4-BE49-F238E27FC236}">
                <a16:creationId xmlns:a16="http://schemas.microsoft.com/office/drawing/2014/main" id="{BBBBA0CC-C0C3-49BC-A2D9-CB5EDACF2C92}"/>
              </a:ext>
            </a:extLst>
          </p:cNvPr>
          <p:cNvSpPr>
            <a:spLocks noChangeArrowheads="1"/>
          </p:cNvSpPr>
          <p:nvPr/>
        </p:nvSpPr>
        <p:spPr bwMode="auto">
          <a:xfrm>
            <a:off x="6350000" y="3822700"/>
            <a:ext cx="76200" cy="76200"/>
          </a:xfrm>
          <a:prstGeom prst="flowChartConnector">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grpSp>
        <p:nvGrpSpPr>
          <p:cNvPr id="397321" name="Group 9">
            <a:extLst>
              <a:ext uri="{FF2B5EF4-FFF2-40B4-BE49-F238E27FC236}">
                <a16:creationId xmlns:a16="http://schemas.microsoft.com/office/drawing/2014/main" id="{75A62A86-9723-45C0-878F-132338B789E2}"/>
              </a:ext>
            </a:extLst>
          </p:cNvPr>
          <p:cNvGrpSpPr>
            <a:grpSpLocks/>
          </p:cNvGrpSpPr>
          <p:nvPr/>
        </p:nvGrpSpPr>
        <p:grpSpPr bwMode="auto">
          <a:xfrm>
            <a:off x="0" y="0"/>
            <a:ext cx="9144000" cy="6858000"/>
            <a:chOff x="0" y="418"/>
            <a:chExt cx="5760" cy="3902"/>
          </a:xfrm>
        </p:grpSpPr>
        <p:graphicFrame>
          <p:nvGraphicFramePr>
            <p:cNvPr id="397322" name="Object 10">
              <a:extLst>
                <a:ext uri="{FF2B5EF4-FFF2-40B4-BE49-F238E27FC236}">
                  <a16:creationId xmlns:a16="http://schemas.microsoft.com/office/drawing/2014/main" id="{B78BBA61-A36B-4420-ACA7-913CEF299507}"/>
                </a:ext>
              </a:extLst>
            </p:cNvPr>
            <p:cNvGraphicFramePr>
              <a:graphicFrameLocks noChangeAspect="1"/>
            </p:cNvGraphicFramePr>
            <p:nvPr/>
          </p:nvGraphicFramePr>
          <p:xfrm>
            <a:off x="0" y="418"/>
            <a:ext cx="5760" cy="3902"/>
          </p:xfrm>
          <a:graphic>
            <a:graphicData uri="http://schemas.openxmlformats.org/presentationml/2006/ole">
              <mc:AlternateContent xmlns:mc="http://schemas.openxmlformats.org/markup-compatibility/2006">
                <mc:Choice xmlns:v="urn:schemas-microsoft-com:vml" Requires="v">
                  <p:oleObj spid="_x0000_s397345" name="Photo Editor Photo" r:id="rId3" imgW="16223340" imgH="10000000" progId="MSPhotoEd.3">
                    <p:embed/>
                  </p:oleObj>
                </mc:Choice>
                <mc:Fallback>
                  <p:oleObj name="Photo Editor Photo" r:id="rId3" imgW="16223340" imgH="10000000" progId="MSPhotoEd.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18"/>
                          <a:ext cx="5760" cy="3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7323" name="Oval 11">
              <a:extLst>
                <a:ext uri="{FF2B5EF4-FFF2-40B4-BE49-F238E27FC236}">
                  <a16:creationId xmlns:a16="http://schemas.microsoft.com/office/drawing/2014/main" id="{C5DFCE2B-56AE-4AA6-98E3-E0E47ACE61BE}"/>
                </a:ext>
              </a:extLst>
            </p:cNvPr>
            <p:cNvSpPr>
              <a:spLocks noChangeArrowheads="1"/>
            </p:cNvSpPr>
            <p:nvPr/>
          </p:nvSpPr>
          <p:spPr bwMode="auto">
            <a:xfrm>
              <a:off x="3424" y="2360"/>
              <a:ext cx="48" cy="48"/>
            </a:xfrm>
            <a:prstGeom prst="ellipse">
              <a:avLst/>
            </a:prstGeom>
            <a:solidFill>
              <a:srgbClr val="FF0066"/>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397324" name="Oval 12">
              <a:extLst>
                <a:ext uri="{FF2B5EF4-FFF2-40B4-BE49-F238E27FC236}">
                  <a16:creationId xmlns:a16="http://schemas.microsoft.com/office/drawing/2014/main" id="{B9188A24-0698-4201-8CD2-552A0B2E16AF}"/>
                </a:ext>
              </a:extLst>
            </p:cNvPr>
            <p:cNvSpPr>
              <a:spLocks noChangeArrowheads="1"/>
            </p:cNvSpPr>
            <p:nvPr/>
          </p:nvSpPr>
          <p:spPr bwMode="auto">
            <a:xfrm>
              <a:off x="3000" y="3192"/>
              <a:ext cx="48" cy="48"/>
            </a:xfrm>
            <a:prstGeom prst="ellipse">
              <a:avLst/>
            </a:prstGeom>
            <a:solidFill>
              <a:srgbClr val="FF0066"/>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397325" name="Oval 13">
              <a:extLst>
                <a:ext uri="{FF2B5EF4-FFF2-40B4-BE49-F238E27FC236}">
                  <a16:creationId xmlns:a16="http://schemas.microsoft.com/office/drawing/2014/main" id="{B97227B1-9979-47C5-BDD6-37F2C72CBA0A}"/>
                </a:ext>
              </a:extLst>
            </p:cNvPr>
            <p:cNvSpPr>
              <a:spLocks noChangeArrowheads="1"/>
            </p:cNvSpPr>
            <p:nvPr/>
          </p:nvSpPr>
          <p:spPr bwMode="auto">
            <a:xfrm>
              <a:off x="1720" y="2048"/>
              <a:ext cx="48" cy="48"/>
            </a:xfrm>
            <a:prstGeom prst="ellipse">
              <a:avLst/>
            </a:prstGeom>
            <a:solidFill>
              <a:srgbClr val="FF0066"/>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397326" name="Oval 14">
              <a:extLst>
                <a:ext uri="{FF2B5EF4-FFF2-40B4-BE49-F238E27FC236}">
                  <a16:creationId xmlns:a16="http://schemas.microsoft.com/office/drawing/2014/main" id="{D89AEEA7-6842-4F74-BBA4-5DB5AF415DBC}"/>
                </a:ext>
              </a:extLst>
            </p:cNvPr>
            <p:cNvSpPr>
              <a:spLocks noChangeArrowheads="1"/>
            </p:cNvSpPr>
            <p:nvPr/>
          </p:nvSpPr>
          <p:spPr bwMode="auto">
            <a:xfrm>
              <a:off x="2640" y="1880"/>
              <a:ext cx="48" cy="48"/>
            </a:xfrm>
            <a:prstGeom prst="ellipse">
              <a:avLst/>
            </a:prstGeom>
            <a:solidFill>
              <a:srgbClr val="FF0066"/>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397327" name="Oval 15">
              <a:extLst>
                <a:ext uri="{FF2B5EF4-FFF2-40B4-BE49-F238E27FC236}">
                  <a16:creationId xmlns:a16="http://schemas.microsoft.com/office/drawing/2014/main" id="{C2B7BD11-0EBD-429B-BA9E-396A198321B9}"/>
                </a:ext>
              </a:extLst>
            </p:cNvPr>
            <p:cNvSpPr>
              <a:spLocks noChangeArrowheads="1"/>
            </p:cNvSpPr>
            <p:nvPr/>
          </p:nvSpPr>
          <p:spPr bwMode="auto">
            <a:xfrm>
              <a:off x="3408" y="1664"/>
              <a:ext cx="48" cy="48"/>
            </a:xfrm>
            <a:prstGeom prst="ellipse">
              <a:avLst/>
            </a:prstGeom>
            <a:solidFill>
              <a:srgbClr val="FF0066"/>
            </a:solid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grpSp>
      <p:pic>
        <p:nvPicPr>
          <p:cNvPr id="12" name="Picture 11" descr="A picture containing clipart&#10;&#10;Description automatically generated">
            <a:extLst>
              <a:ext uri="{FF2B5EF4-FFF2-40B4-BE49-F238E27FC236}">
                <a16:creationId xmlns:a16="http://schemas.microsoft.com/office/drawing/2014/main" id="{1CCD8029-434A-426A-9095-433ACD59B0E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97317"/>
                                        </p:tgtEl>
                                        <p:attrNameLst>
                                          <p:attrName>style.visibility</p:attrName>
                                        </p:attrNameLst>
                                      </p:cBhvr>
                                      <p:to>
                                        <p:strVal val="visible"/>
                                      </p:to>
                                    </p:set>
                                    <p:animEffect transition="in" filter="dissolve">
                                      <p:cBhvr>
                                        <p:cTn id="7" dur="500"/>
                                        <p:tgtEl>
                                          <p:spTgt spid="397317"/>
                                        </p:tgtEl>
                                      </p:cBhvr>
                                    </p:animEffect>
                                  </p:childTnLst>
                                </p:cTn>
                              </p:par>
                              <p:par>
                                <p:cTn id="8" presetID="9" presetClass="entr" presetSubtype="0" fill="hold" nodeType="withEffect">
                                  <p:stCondLst>
                                    <p:cond delay="0"/>
                                  </p:stCondLst>
                                  <p:childTnLst>
                                    <p:set>
                                      <p:cBhvr>
                                        <p:cTn id="9" dur="1" fill="hold">
                                          <p:stCondLst>
                                            <p:cond delay="0"/>
                                          </p:stCondLst>
                                        </p:cTn>
                                        <p:tgtEl>
                                          <p:spTgt spid="397319"/>
                                        </p:tgtEl>
                                        <p:attrNameLst>
                                          <p:attrName>style.visibility</p:attrName>
                                        </p:attrNameLst>
                                      </p:cBhvr>
                                      <p:to>
                                        <p:strVal val="visible"/>
                                      </p:to>
                                    </p:set>
                                    <p:animEffect transition="in" filter="dissolve">
                                      <p:cBhvr>
                                        <p:cTn id="10" dur="500"/>
                                        <p:tgtEl>
                                          <p:spTgt spid="397319"/>
                                        </p:tgtEl>
                                      </p:cBhvr>
                                    </p:animEffect>
                                  </p:childTnLst>
                                </p:cTn>
                              </p:par>
                              <p:par>
                                <p:cTn id="11" presetID="9" presetClass="entr" presetSubtype="0" fill="hold" nodeType="withEffect">
                                  <p:stCondLst>
                                    <p:cond delay="0"/>
                                  </p:stCondLst>
                                  <p:childTnLst>
                                    <p:set>
                                      <p:cBhvr>
                                        <p:cTn id="12" dur="1" fill="hold">
                                          <p:stCondLst>
                                            <p:cond delay="0"/>
                                          </p:stCondLst>
                                        </p:cTn>
                                        <p:tgtEl>
                                          <p:spTgt spid="397320"/>
                                        </p:tgtEl>
                                        <p:attrNameLst>
                                          <p:attrName>style.visibility</p:attrName>
                                        </p:attrNameLst>
                                      </p:cBhvr>
                                      <p:to>
                                        <p:strVal val="visible"/>
                                      </p:to>
                                    </p:set>
                                    <p:animEffect transition="in" filter="dissolve">
                                      <p:cBhvr>
                                        <p:cTn id="13" dur="500"/>
                                        <p:tgtEl>
                                          <p:spTgt spid="397320"/>
                                        </p:tgtEl>
                                      </p:cBhvr>
                                    </p:animEffect>
                                  </p:childTnLst>
                                </p:cTn>
                              </p:par>
                            </p:childTnLst>
                          </p:cTn>
                        </p:par>
                        <p:par>
                          <p:cTn id="14" fill="hold" nodeType="afterGroup">
                            <p:stCondLst>
                              <p:cond delay="500"/>
                            </p:stCondLst>
                            <p:childTnLst>
                              <p:par>
                                <p:cTn id="15" presetID="6" presetClass="entr" presetSubtype="32" fill="hold" nodeType="afterEffect">
                                  <p:stCondLst>
                                    <p:cond delay="0"/>
                                  </p:stCondLst>
                                  <p:childTnLst>
                                    <p:set>
                                      <p:cBhvr>
                                        <p:cTn id="16" dur="1" fill="hold">
                                          <p:stCondLst>
                                            <p:cond delay="0"/>
                                          </p:stCondLst>
                                        </p:cTn>
                                        <p:tgtEl>
                                          <p:spTgt spid="397321"/>
                                        </p:tgtEl>
                                        <p:attrNameLst>
                                          <p:attrName>style.visibility</p:attrName>
                                        </p:attrNameLst>
                                      </p:cBhvr>
                                      <p:to>
                                        <p:strVal val="visible"/>
                                      </p:to>
                                    </p:set>
                                    <p:animEffect transition="in" filter="circle(out)">
                                      <p:cBhvr>
                                        <p:cTn id="17" dur="2000"/>
                                        <p:tgtEl>
                                          <p:spTgt spid="397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9476" name="Rectangle 4">
            <a:extLst>
              <a:ext uri="{FF2B5EF4-FFF2-40B4-BE49-F238E27FC236}">
                <a16:creationId xmlns:a16="http://schemas.microsoft.com/office/drawing/2014/main" id="{CDD6F1AB-6F98-4020-9684-42DFD76EB061}"/>
              </a:ext>
            </a:extLst>
          </p:cNvPr>
          <p:cNvSpPr>
            <a:spLocks noGrp="1" noChangeArrowheads="1"/>
          </p:cNvSpPr>
          <p:nvPr>
            <p:ph idx="1"/>
          </p:nvPr>
        </p:nvSpPr>
        <p:spPr>
          <a:xfrm>
            <a:off x="457200" y="2409825"/>
            <a:ext cx="8229600" cy="1676400"/>
          </a:xfrm>
        </p:spPr>
        <p:txBody>
          <a:bodyPr>
            <a:normAutofit fontScale="85000" lnSpcReduction="20000"/>
          </a:bodyPr>
          <a:lstStyle/>
          <a:p>
            <a:pPr algn="ctr">
              <a:buFont typeface="Wingdings" panose="05000000000000000000" pitchFamily="2" charset="2"/>
              <a:buNone/>
            </a:pPr>
            <a:r>
              <a:rPr lang="en-US" altLang="en-KE" sz="4400" b="1"/>
              <a:t>Models – The beauty of Islam lies in its</a:t>
            </a:r>
          </a:p>
          <a:p>
            <a:pPr algn="ctr">
              <a:buFont typeface="Wingdings" panose="05000000000000000000" pitchFamily="2" charset="2"/>
              <a:buNone/>
            </a:pPr>
            <a:r>
              <a:rPr lang="en-US" altLang="en-KE" sz="4400" b="1"/>
              <a:t>plurality … !</a:t>
            </a:r>
          </a:p>
        </p:txBody>
      </p:sp>
      <p:pic>
        <p:nvPicPr>
          <p:cNvPr id="3" name="Picture 2" descr="A picture containing clipart&#10;&#10;Description automatically generated">
            <a:extLst>
              <a:ext uri="{FF2B5EF4-FFF2-40B4-BE49-F238E27FC236}">
                <a16:creationId xmlns:a16="http://schemas.microsoft.com/office/drawing/2014/main" id="{8BE8C688-210F-45A4-8F5C-2A7E9907DB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99729" name="Group 17">
            <a:extLst>
              <a:ext uri="{FF2B5EF4-FFF2-40B4-BE49-F238E27FC236}">
                <a16:creationId xmlns:a16="http://schemas.microsoft.com/office/drawing/2014/main" id="{743316AC-B9FE-47F1-885E-498DEAD24E5D}"/>
              </a:ext>
            </a:extLst>
          </p:cNvPr>
          <p:cNvGrpSpPr>
            <a:grpSpLocks/>
          </p:cNvGrpSpPr>
          <p:nvPr/>
        </p:nvGrpSpPr>
        <p:grpSpPr bwMode="auto">
          <a:xfrm>
            <a:off x="228600" y="749300"/>
            <a:ext cx="8686800" cy="5969000"/>
            <a:chOff x="144" y="472"/>
            <a:chExt cx="5472" cy="3760"/>
          </a:xfrm>
        </p:grpSpPr>
        <p:sp>
          <p:nvSpPr>
            <p:cNvPr id="499730" name="AutoShape 18">
              <a:extLst>
                <a:ext uri="{FF2B5EF4-FFF2-40B4-BE49-F238E27FC236}">
                  <a16:creationId xmlns:a16="http://schemas.microsoft.com/office/drawing/2014/main" id="{FE8CF976-2AAC-48EE-943C-D36AA10F15D9}"/>
                </a:ext>
              </a:extLst>
            </p:cNvPr>
            <p:cNvSpPr>
              <a:spLocks noChangeArrowheads="1"/>
            </p:cNvSpPr>
            <p:nvPr/>
          </p:nvSpPr>
          <p:spPr bwMode="auto">
            <a:xfrm>
              <a:off x="2112" y="472"/>
              <a:ext cx="1392" cy="432"/>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ISLAM</a:t>
              </a:r>
            </a:p>
          </p:txBody>
        </p:sp>
        <p:sp>
          <p:nvSpPr>
            <p:cNvPr id="499731" name="AutoShape 19">
              <a:extLst>
                <a:ext uri="{FF2B5EF4-FFF2-40B4-BE49-F238E27FC236}">
                  <a16:creationId xmlns:a16="http://schemas.microsoft.com/office/drawing/2014/main" id="{0F3660AD-D7B6-4007-9236-1A6010B9B4BC}"/>
                </a:ext>
              </a:extLst>
            </p:cNvPr>
            <p:cNvSpPr>
              <a:spLocks noChangeArrowheads="1"/>
            </p:cNvSpPr>
            <p:nvPr/>
          </p:nvSpPr>
          <p:spPr bwMode="auto">
            <a:xfrm>
              <a:off x="144" y="1352"/>
              <a:ext cx="1392"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AQIDAH</a:t>
              </a:r>
            </a:p>
            <a:p>
              <a:r>
                <a:rPr lang="en-US" altLang="en-KE" sz="1400" b="1">
                  <a:latin typeface="Palatino Linotype" panose="02040502050505030304" pitchFamily="18" charset="0"/>
                </a:rPr>
                <a:t>Faith &amp; Belief</a:t>
              </a:r>
            </a:p>
          </p:txBody>
        </p:sp>
        <p:sp>
          <p:nvSpPr>
            <p:cNvPr id="499732" name="AutoShape 20">
              <a:extLst>
                <a:ext uri="{FF2B5EF4-FFF2-40B4-BE49-F238E27FC236}">
                  <a16:creationId xmlns:a16="http://schemas.microsoft.com/office/drawing/2014/main" id="{12501833-88CA-4B9B-98BA-9ADA3E3E2857}"/>
                </a:ext>
              </a:extLst>
            </p:cNvPr>
            <p:cNvSpPr>
              <a:spLocks noChangeArrowheads="1"/>
            </p:cNvSpPr>
            <p:nvPr/>
          </p:nvSpPr>
          <p:spPr bwMode="auto">
            <a:xfrm>
              <a:off x="1968" y="1344"/>
              <a:ext cx="1680"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SHARIAH</a:t>
              </a:r>
            </a:p>
            <a:p>
              <a:r>
                <a:rPr lang="en-US" altLang="en-KE" sz="1400" b="1">
                  <a:latin typeface="Palatino Linotype" panose="02040502050505030304" pitchFamily="18" charset="0"/>
                </a:rPr>
                <a:t>Practices &amp; Activities</a:t>
              </a:r>
            </a:p>
          </p:txBody>
        </p:sp>
        <p:sp>
          <p:nvSpPr>
            <p:cNvPr id="499733" name="AutoShape 21">
              <a:extLst>
                <a:ext uri="{FF2B5EF4-FFF2-40B4-BE49-F238E27FC236}">
                  <a16:creationId xmlns:a16="http://schemas.microsoft.com/office/drawing/2014/main" id="{8D109E7C-B536-455B-9296-6F143D6D3DDD}"/>
                </a:ext>
              </a:extLst>
            </p:cNvPr>
            <p:cNvSpPr>
              <a:spLocks noChangeArrowheads="1"/>
            </p:cNvSpPr>
            <p:nvPr/>
          </p:nvSpPr>
          <p:spPr bwMode="auto">
            <a:xfrm>
              <a:off x="4080" y="1352"/>
              <a:ext cx="1488"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AKHLAQ</a:t>
              </a:r>
            </a:p>
            <a:p>
              <a:r>
                <a:rPr lang="en-US" altLang="en-KE" sz="1400" b="1">
                  <a:latin typeface="Palatino Linotype" panose="02040502050505030304" pitchFamily="18" charset="0"/>
                </a:rPr>
                <a:t>Moralities &amp; Ethics</a:t>
              </a:r>
            </a:p>
          </p:txBody>
        </p:sp>
        <p:sp>
          <p:nvSpPr>
            <p:cNvPr id="499734" name="AutoShape 22">
              <a:extLst>
                <a:ext uri="{FF2B5EF4-FFF2-40B4-BE49-F238E27FC236}">
                  <a16:creationId xmlns:a16="http://schemas.microsoft.com/office/drawing/2014/main" id="{08C5D502-BDBF-41C4-AD3B-2944EBC6A9C4}"/>
                </a:ext>
              </a:extLst>
            </p:cNvPr>
            <p:cNvSpPr>
              <a:spLocks noChangeArrowheads="1"/>
            </p:cNvSpPr>
            <p:nvPr/>
          </p:nvSpPr>
          <p:spPr bwMode="auto">
            <a:xfrm>
              <a:off x="960" y="2216"/>
              <a:ext cx="1680" cy="480"/>
            </a:xfrm>
            <a:prstGeom prst="roundRect">
              <a:avLst>
                <a:gd name="adj" fmla="val 16667"/>
              </a:avLst>
            </a:prstGeom>
            <a:solidFill>
              <a:srgbClr val="3366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IBADAH</a:t>
              </a:r>
            </a:p>
            <a:p>
              <a:r>
                <a:rPr lang="en-US" altLang="en-KE" sz="1400" b="1">
                  <a:latin typeface="Palatino Linotype" panose="02040502050505030304" pitchFamily="18" charset="0"/>
                </a:rPr>
                <a:t>Man-to-God Worship</a:t>
              </a:r>
            </a:p>
          </p:txBody>
        </p:sp>
        <p:sp>
          <p:nvSpPr>
            <p:cNvPr id="499735" name="AutoShape 23">
              <a:extLst>
                <a:ext uri="{FF2B5EF4-FFF2-40B4-BE49-F238E27FC236}">
                  <a16:creationId xmlns:a16="http://schemas.microsoft.com/office/drawing/2014/main" id="{1FCF05B4-D2A7-46E9-8132-769FB19098A8}"/>
                </a:ext>
              </a:extLst>
            </p:cNvPr>
            <p:cNvSpPr>
              <a:spLocks noChangeArrowheads="1"/>
            </p:cNvSpPr>
            <p:nvPr/>
          </p:nvSpPr>
          <p:spPr bwMode="auto">
            <a:xfrm>
              <a:off x="3024" y="2216"/>
              <a:ext cx="1680" cy="480"/>
            </a:xfrm>
            <a:prstGeom prst="roundRect">
              <a:avLst>
                <a:gd name="adj" fmla="val 16667"/>
              </a:avLst>
            </a:prstGeom>
            <a:solidFill>
              <a:srgbClr val="3366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solidFill>
                    <a:srgbClr val="FFFF99"/>
                  </a:solidFill>
                  <a:latin typeface="Palatino Linotype" panose="02040502050505030304" pitchFamily="18" charset="0"/>
                </a:rPr>
                <a:t>MUAMALAT</a:t>
              </a:r>
            </a:p>
            <a:p>
              <a:r>
                <a:rPr lang="en-US" altLang="en-KE" sz="1400" b="1">
                  <a:solidFill>
                    <a:srgbClr val="FFFF99"/>
                  </a:solidFill>
                  <a:latin typeface="Palatino Linotype" panose="02040502050505030304" pitchFamily="18" charset="0"/>
                </a:rPr>
                <a:t>Man-to-Man Activities</a:t>
              </a:r>
            </a:p>
          </p:txBody>
        </p:sp>
        <p:sp>
          <p:nvSpPr>
            <p:cNvPr id="499736" name="AutoShape 24">
              <a:extLst>
                <a:ext uri="{FF2B5EF4-FFF2-40B4-BE49-F238E27FC236}">
                  <a16:creationId xmlns:a16="http://schemas.microsoft.com/office/drawing/2014/main" id="{DDEA032D-D2A5-4B65-929E-A83872F58B38}"/>
                </a:ext>
              </a:extLst>
            </p:cNvPr>
            <p:cNvSpPr>
              <a:spLocks noChangeArrowheads="1"/>
            </p:cNvSpPr>
            <p:nvPr/>
          </p:nvSpPr>
          <p:spPr bwMode="auto">
            <a:xfrm>
              <a:off x="4752" y="3032"/>
              <a:ext cx="864"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Social</a:t>
              </a:r>
            </a:p>
            <a:p>
              <a:r>
                <a:rPr lang="en-US" altLang="en-KE" sz="1400" b="1">
                  <a:latin typeface="Palatino Linotype" panose="02040502050505030304" pitchFamily="18" charset="0"/>
                </a:rPr>
                <a:t>Activities</a:t>
              </a:r>
            </a:p>
          </p:txBody>
        </p:sp>
        <p:sp>
          <p:nvSpPr>
            <p:cNvPr id="499737" name="AutoShape 25">
              <a:extLst>
                <a:ext uri="{FF2B5EF4-FFF2-40B4-BE49-F238E27FC236}">
                  <a16:creationId xmlns:a16="http://schemas.microsoft.com/office/drawing/2014/main" id="{412F6F52-4733-45F8-8563-C18D4EDF1522}"/>
                </a:ext>
              </a:extLst>
            </p:cNvPr>
            <p:cNvSpPr>
              <a:spLocks noChangeArrowheads="1"/>
            </p:cNvSpPr>
            <p:nvPr/>
          </p:nvSpPr>
          <p:spPr bwMode="auto">
            <a:xfrm>
              <a:off x="3456" y="3032"/>
              <a:ext cx="864"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Economic</a:t>
              </a:r>
            </a:p>
            <a:p>
              <a:r>
                <a:rPr lang="en-US" altLang="en-KE" sz="1400" b="1">
                  <a:latin typeface="Palatino Linotype" panose="02040502050505030304" pitchFamily="18" charset="0"/>
                </a:rPr>
                <a:t>Activities</a:t>
              </a:r>
            </a:p>
          </p:txBody>
        </p:sp>
        <p:sp>
          <p:nvSpPr>
            <p:cNvPr id="499738" name="AutoShape 26">
              <a:extLst>
                <a:ext uri="{FF2B5EF4-FFF2-40B4-BE49-F238E27FC236}">
                  <a16:creationId xmlns:a16="http://schemas.microsoft.com/office/drawing/2014/main" id="{C08932A5-FFCD-4ADB-A4B6-F75FA84C8114}"/>
                </a:ext>
              </a:extLst>
            </p:cNvPr>
            <p:cNvSpPr>
              <a:spLocks noChangeArrowheads="1"/>
            </p:cNvSpPr>
            <p:nvPr/>
          </p:nvSpPr>
          <p:spPr bwMode="auto">
            <a:xfrm>
              <a:off x="2112" y="3032"/>
              <a:ext cx="864"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Political</a:t>
              </a:r>
            </a:p>
            <a:p>
              <a:r>
                <a:rPr lang="en-US" altLang="en-KE" sz="1400" b="1">
                  <a:latin typeface="Palatino Linotype" panose="02040502050505030304" pitchFamily="18" charset="0"/>
                </a:rPr>
                <a:t>Activities</a:t>
              </a:r>
            </a:p>
          </p:txBody>
        </p:sp>
        <p:sp>
          <p:nvSpPr>
            <p:cNvPr id="499739" name="AutoShape 27">
              <a:extLst>
                <a:ext uri="{FF2B5EF4-FFF2-40B4-BE49-F238E27FC236}">
                  <a16:creationId xmlns:a16="http://schemas.microsoft.com/office/drawing/2014/main" id="{1384F0C3-3B9E-452B-BD44-808FB3D8FBD7}"/>
                </a:ext>
              </a:extLst>
            </p:cNvPr>
            <p:cNvSpPr>
              <a:spLocks noChangeArrowheads="1"/>
            </p:cNvSpPr>
            <p:nvPr/>
          </p:nvSpPr>
          <p:spPr bwMode="auto">
            <a:xfrm>
              <a:off x="3072" y="3752"/>
              <a:ext cx="1680" cy="480"/>
            </a:xfrm>
            <a:prstGeom prst="roundRect">
              <a:avLst>
                <a:gd name="adj"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KE" sz="1400" b="1">
                  <a:latin typeface="Palatino Linotype" panose="02040502050505030304" pitchFamily="18" charset="0"/>
                </a:rPr>
                <a:t>Risk Management</a:t>
              </a:r>
            </a:p>
            <a:p>
              <a:r>
                <a:rPr lang="en-US" altLang="en-KE" sz="1400" b="1">
                  <a:latin typeface="Palatino Linotype" panose="02040502050505030304" pitchFamily="18" charset="0"/>
                </a:rPr>
                <a:t>Takaful</a:t>
              </a:r>
            </a:p>
          </p:txBody>
        </p:sp>
        <p:sp>
          <p:nvSpPr>
            <p:cNvPr id="499740" name="Line 28" descr="20%">
              <a:extLst>
                <a:ext uri="{FF2B5EF4-FFF2-40B4-BE49-F238E27FC236}">
                  <a16:creationId xmlns:a16="http://schemas.microsoft.com/office/drawing/2014/main" id="{1C153D44-3287-4ED8-AA32-3DC1E7071368}"/>
                </a:ext>
              </a:extLst>
            </p:cNvPr>
            <p:cNvSpPr>
              <a:spLocks noChangeShapeType="1"/>
            </p:cNvSpPr>
            <p:nvPr/>
          </p:nvSpPr>
          <p:spPr bwMode="auto">
            <a:xfrm>
              <a:off x="2832" y="912"/>
              <a:ext cx="0" cy="44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1" name="Line 29" descr="20%">
              <a:extLst>
                <a:ext uri="{FF2B5EF4-FFF2-40B4-BE49-F238E27FC236}">
                  <a16:creationId xmlns:a16="http://schemas.microsoft.com/office/drawing/2014/main" id="{BFC6324B-8C1A-44A7-AF5F-92A831FAA67D}"/>
                </a:ext>
              </a:extLst>
            </p:cNvPr>
            <p:cNvSpPr>
              <a:spLocks noChangeShapeType="1"/>
            </p:cNvSpPr>
            <p:nvPr/>
          </p:nvSpPr>
          <p:spPr bwMode="auto">
            <a:xfrm>
              <a:off x="720" y="1112"/>
              <a:ext cx="4128" cy="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2" name="Line 30" descr="20%">
              <a:extLst>
                <a:ext uri="{FF2B5EF4-FFF2-40B4-BE49-F238E27FC236}">
                  <a16:creationId xmlns:a16="http://schemas.microsoft.com/office/drawing/2014/main" id="{E1C7A061-9CC0-4479-81BD-2F844DEF8E2B}"/>
                </a:ext>
              </a:extLst>
            </p:cNvPr>
            <p:cNvSpPr>
              <a:spLocks noChangeShapeType="1"/>
            </p:cNvSpPr>
            <p:nvPr/>
          </p:nvSpPr>
          <p:spPr bwMode="auto">
            <a:xfrm>
              <a:off x="720" y="111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3" name="Line 31" descr="20%">
              <a:extLst>
                <a:ext uri="{FF2B5EF4-FFF2-40B4-BE49-F238E27FC236}">
                  <a16:creationId xmlns:a16="http://schemas.microsoft.com/office/drawing/2014/main" id="{65D0440C-2D7C-40FD-ACAB-5F8D9892542E}"/>
                </a:ext>
              </a:extLst>
            </p:cNvPr>
            <p:cNvSpPr>
              <a:spLocks noChangeShapeType="1"/>
            </p:cNvSpPr>
            <p:nvPr/>
          </p:nvSpPr>
          <p:spPr bwMode="auto">
            <a:xfrm>
              <a:off x="4848" y="111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4" name="Line 32" descr="20%">
              <a:extLst>
                <a:ext uri="{FF2B5EF4-FFF2-40B4-BE49-F238E27FC236}">
                  <a16:creationId xmlns:a16="http://schemas.microsoft.com/office/drawing/2014/main" id="{496D538A-C565-45EF-ABD4-2DE3D0D06440}"/>
                </a:ext>
              </a:extLst>
            </p:cNvPr>
            <p:cNvSpPr>
              <a:spLocks noChangeShapeType="1"/>
            </p:cNvSpPr>
            <p:nvPr/>
          </p:nvSpPr>
          <p:spPr bwMode="auto">
            <a:xfrm>
              <a:off x="2832" y="183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5" name="Line 33" descr="20%">
              <a:extLst>
                <a:ext uri="{FF2B5EF4-FFF2-40B4-BE49-F238E27FC236}">
                  <a16:creationId xmlns:a16="http://schemas.microsoft.com/office/drawing/2014/main" id="{AB05EF77-4792-4419-B1C3-D324CD0E4270}"/>
                </a:ext>
              </a:extLst>
            </p:cNvPr>
            <p:cNvSpPr>
              <a:spLocks noChangeShapeType="1"/>
            </p:cNvSpPr>
            <p:nvPr/>
          </p:nvSpPr>
          <p:spPr bwMode="auto">
            <a:xfrm>
              <a:off x="1632" y="2072"/>
              <a:ext cx="2400" cy="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6" name="Line 34" descr="20%">
              <a:extLst>
                <a:ext uri="{FF2B5EF4-FFF2-40B4-BE49-F238E27FC236}">
                  <a16:creationId xmlns:a16="http://schemas.microsoft.com/office/drawing/2014/main" id="{F4A51A56-7A72-4ACB-A7BE-5E2697E65946}"/>
                </a:ext>
              </a:extLst>
            </p:cNvPr>
            <p:cNvSpPr>
              <a:spLocks noChangeShapeType="1"/>
            </p:cNvSpPr>
            <p:nvPr/>
          </p:nvSpPr>
          <p:spPr bwMode="auto">
            <a:xfrm>
              <a:off x="1632" y="2072"/>
              <a:ext cx="0" cy="144"/>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7" name="Line 35" descr="20%">
              <a:extLst>
                <a:ext uri="{FF2B5EF4-FFF2-40B4-BE49-F238E27FC236}">
                  <a16:creationId xmlns:a16="http://schemas.microsoft.com/office/drawing/2014/main" id="{31879CFE-F40D-4089-9665-5D48807108D3}"/>
                </a:ext>
              </a:extLst>
            </p:cNvPr>
            <p:cNvSpPr>
              <a:spLocks noChangeShapeType="1"/>
            </p:cNvSpPr>
            <p:nvPr/>
          </p:nvSpPr>
          <p:spPr bwMode="auto">
            <a:xfrm>
              <a:off x="4032" y="2072"/>
              <a:ext cx="0" cy="144"/>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8" name="Line 36" descr="20%">
              <a:extLst>
                <a:ext uri="{FF2B5EF4-FFF2-40B4-BE49-F238E27FC236}">
                  <a16:creationId xmlns:a16="http://schemas.microsoft.com/office/drawing/2014/main" id="{1C10C174-E8EA-44D6-A7DC-7B425D28DAC8}"/>
                </a:ext>
              </a:extLst>
            </p:cNvPr>
            <p:cNvSpPr>
              <a:spLocks noChangeShapeType="1"/>
            </p:cNvSpPr>
            <p:nvPr/>
          </p:nvSpPr>
          <p:spPr bwMode="auto">
            <a:xfrm>
              <a:off x="3888" y="2696"/>
              <a:ext cx="0" cy="336"/>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49" name="Line 37" descr="20%">
              <a:extLst>
                <a:ext uri="{FF2B5EF4-FFF2-40B4-BE49-F238E27FC236}">
                  <a16:creationId xmlns:a16="http://schemas.microsoft.com/office/drawing/2014/main" id="{956E647B-16F4-4AA5-B73D-4BD8697E2BB7}"/>
                </a:ext>
              </a:extLst>
            </p:cNvPr>
            <p:cNvSpPr>
              <a:spLocks noChangeShapeType="1"/>
            </p:cNvSpPr>
            <p:nvPr/>
          </p:nvSpPr>
          <p:spPr bwMode="auto">
            <a:xfrm>
              <a:off x="2544" y="2840"/>
              <a:ext cx="2592" cy="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50" name="Line 38" descr="20%">
              <a:extLst>
                <a:ext uri="{FF2B5EF4-FFF2-40B4-BE49-F238E27FC236}">
                  <a16:creationId xmlns:a16="http://schemas.microsoft.com/office/drawing/2014/main" id="{7274DEBB-E4DD-4B28-80C3-309E5AC699F1}"/>
                </a:ext>
              </a:extLst>
            </p:cNvPr>
            <p:cNvSpPr>
              <a:spLocks noChangeShapeType="1"/>
            </p:cNvSpPr>
            <p:nvPr/>
          </p:nvSpPr>
          <p:spPr bwMode="auto">
            <a:xfrm>
              <a:off x="2544" y="2840"/>
              <a:ext cx="0" cy="192"/>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51" name="Line 39" descr="20%">
              <a:extLst>
                <a:ext uri="{FF2B5EF4-FFF2-40B4-BE49-F238E27FC236}">
                  <a16:creationId xmlns:a16="http://schemas.microsoft.com/office/drawing/2014/main" id="{EB83D22D-E48D-43FE-8BDD-9CEA0E0DF062}"/>
                </a:ext>
              </a:extLst>
            </p:cNvPr>
            <p:cNvSpPr>
              <a:spLocks noChangeShapeType="1"/>
            </p:cNvSpPr>
            <p:nvPr/>
          </p:nvSpPr>
          <p:spPr bwMode="auto">
            <a:xfrm>
              <a:off x="5136" y="2840"/>
              <a:ext cx="0" cy="192"/>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sp>
          <p:nvSpPr>
            <p:cNvPr id="499752" name="Line 40" descr="20%">
              <a:extLst>
                <a:ext uri="{FF2B5EF4-FFF2-40B4-BE49-F238E27FC236}">
                  <a16:creationId xmlns:a16="http://schemas.microsoft.com/office/drawing/2014/main" id="{C1BDAEA3-E4FF-48B8-85CE-C225CF1995D6}"/>
                </a:ext>
              </a:extLst>
            </p:cNvPr>
            <p:cNvSpPr>
              <a:spLocks noChangeShapeType="1"/>
            </p:cNvSpPr>
            <p:nvPr/>
          </p:nvSpPr>
          <p:spPr bwMode="auto">
            <a:xfrm>
              <a:off x="3888" y="3512"/>
              <a:ext cx="0" cy="240"/>
            </a:xfrm>
            <a:prstGeom prst="line">
              <a:avLst/>
            </a:prstGeom>
            <a:no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KE"/>
            </a:p>
          </p:txBody>
        </p:sp>
      </p:grpSp>
      <p:pic>
        <p:nvPicPr>
          <p:cNvPr id="26" name="Picture 25" descr="A picture containing clipart&#10;&#10;Description automatically generated">
            <a:extLst>
              <a:ext uri="{FF2B5EF4-FFF2-40B4-BE49-F238E27FC236}">
                <a16:creationId xmlns:a16="http://schemas.microsoft.com/office/drawing/2014/main" id="{0DBE7EC4-4DE7-4190-B8E9-3F85C18F9E7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childTnLst>
                                    <p:set>
                                      <p:cBhvr>
                                        <p:cTn id="6" dur="1" fill="hold">
                                          <p:stCondLst>
                                            <p:cond delay="0"/>
                                          </p:stCondLst>
                                        </p:cTn>
                                        <p:tgtEl>
                                          <p:spTgt spid="499729"/>
                                        </p:tgtEl>
                                        <p:attrNameLst>
                                          <p:attrName>style.visibility</p:attrName>
                                        </p:attrNameLst>
                                      </p:cBhvr>
                                      <p:to>
                                        <p:strVal val="visible"/>
                                      </p:to>
                                    </p:set>
                                    <p:animEffect transition="in" filter="randombar(horizontal)">
                                      <p:cBhvr>
                                        <p:cTn id="7" dur="1000"/>
                                        <p:tgtEl>
                                          <p:spTgt spid="499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2264E67-6F59-4D8D-8E5F-8245B0FEAE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 y="0"/>
            <a:ext cx="914057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148482" name="Rectangle 2">
            <a:extLst>
              <a:ext uri="{FF2B5EF4-FFF2-40B4-BE49-F238E27FC236}">
                <a16:creationId xmlns:a16="http://schemas.microsoft.com/office/drawing/2014/main" id="{8EC53359-B936-408B-9328-55B9CADA45A5}"/>
              </a:ext>
            </a:extLst>
          </p:cNvPr>
          <p:cNvSpPr>
            <a:spLocks noGrp="1" noRot="1" noChangeArrowheads="1"/>
          </p:cNvSpPr>
          <p:nvPr>
            <p:ph type="title"/>
          </p:nvPr>
        </p:nvSpPr>
        <p:spPr>
          <a:xfrm>
            <a:off x="338635" y="457201"/>
            <a:ext cx="2681803" cy="1332688"/>
          </a:xfrm>
        </p:spPr>
        <p:txBody>
          <a:bodyPr anchor="b">
            <a:normAutofit/>
          </a:bodyPr>
          <a:lstStyle/>
          <a:p>
            <a:pPr algn="ctr"/>
            <a:r>
              <a:rPr lang="en-US" altLang="en-KE" sz="2800">
                <a:solidFill>
                  <a:srgbClr val="FFFFFF"/>
                </a:solidFill>
              </a:rPr>
              <a:t>Outline of Presentation</a:t>
            </a:r>
          </a:p>
        </p:txBody>
      </p:sp>
      <p:sp>
        <p:nvSpPr>
          <p:cNvPr id="148483" name="Rectangle 3">
            <a:extLst>
              <a:ext uri="{FF2B5EF4-FFF2-40B4-BE49-F238E27FC236}">
                <a16:creationId xmlns:a16="http://schemas.microsoft.com/office/drawing/2014/main" id="{DAEF98C1-9339-4CBA-B485-CCE15F8C72D8}"/>
              </a:ext>
            </a:extLst>
          </p:cNvPr>
          <p:cNvSpPr>
            <a:spLocks noGrp="1" noChangeArrowheads="1"/>
          </p:cNvSpPr>
          <p:nvPr>
            <p:ph idx="1"/>
          </p:nvPr>
        </p:nvSpPr>
        <p:spPr>
          <a:xfrm>
            <a:off x="338635" y="2046514"/>
            <a:ext cx="2681803" cy="3994848"/>
          </a:xfrm>
        </p:spPr>
        <p:txBody>
          <a:bodyPr>
            <a:normAutofit/>
          </a:bodyPr>
          <a:lstStyle/>
          <a:p>
            <a:pPr>
              <a:lnSpc>
                <a:spcPct val="90000"/>
              </a:lnSpc>
              <a:buFont typeface="Wingdings" panose="05000000000000000000" pitchFamily="2" charset="2"/>
              <a:buNone/>
            </a:pPr>
            <a:endParaRPr lang="en-US" altLang="en-KE" sz="1400">
              <a:solidFill>
                <a:srgbClr val="FFFFFF"/>
              </a:solidFill>
            </a:endParaRPr>
          </a:p>
          <a:p>
            <a:pPr>
              <a:lnSpc>
                <a:spcPct val="90000"/>
              </a:lnSpc>
            </a:pPr>
            <a:endParaRPr lang="en-US" altLang="en-KE" sz="1400" b="1">
              <a:solidFill>
                <a:srgbClr val="FFFFFF"/>
              </a:solidFill>
            </a:endParaRPr>
          </a:p>
          <a:p>
            <a:pPr>
              <a:lnSpc>
                <a:spcPct val="90000"/>
              </a:lnSpc>
            </a:pPr>
            <a:r>
              <a:rPr lang="en-US" altLang="en-KE" sz="1400" b="1">
                <a:solidFill>
                  <a:srgbClr val="FFFFFF"/>
                </a:solidFill>
              </a:rPr>
              <a:t>Objections to Conventional Insurance</a:t>
            </a:r>
          </a:p>
          <a:p>
            <a:pPr>
              <a:lnSpc>
                <a:spcPct val="90000"/>
              </a:lnSpc>
            </a:pPr>
            <a:r>
              <a:rPr lang="en-US" altLang="en-KE" sz="1400" b="1">
                <a:solidFill>
                  <a:srgbClr val="FFFFFF"/>
                </a:solidFill>
              </a:rPr>
              <a:t>Introduction to Takaful</a:t>
            </a:r>
          </a:p>
          <a:p>
            <a:pPr>
              <a:lnSpc>
                <a:spcPct val="90000"/>
              </a:lnSpc>
            </a:pPr>
            <a:r>
              <a:rPr lang="en-US" altLang="en-KE" sz="1400" b="1">
                <a:solidFill>
                  <a:srgbClr val="FFFFFF"/>
                </a:solidFill>
              </a:rPr>
              <a:t>Difference b/w Conventional Insurance &amp; Takaful </a:t>
            </a:r>
          </a:p>
          <a:p>
            <a:pPr>
              <a:lnSpc>
                <a:spcPct val="90000"/>
              </a:lnSpc>
            </a:pPr>
            <a:r>
              <a:rPr lang="en-US" altLang="en-KE" sz="1400" b="1">
                <a:solidFill>
                  <a:srgbClr val="FFFFFF"/>
                </a:solidFill>
              </a:rPr>
              <a:t>Takaful Through Time </a:t>
            </a:r>
          </a:p>
          <a:p>
            <a:pPr>
              <a:lnSpc>
                <a:spcPct val="90000"/>
              </a:lnSpc>
            </a:pPr>
            <a:r>
              <a:rPr lang="en-US" altLang="en-KE" sz="1400" b="1">
                <a:solidFill>
                  <a:srgbClr val="FFFFFF"/>
                </a:solidFill>
              </a:rPr>
              <a:t>Takaful Models</a:t>
            </a:r>
          </a:p>
          <a:p>
            <a:pPr>
              <a:lnSpc>
                <a:spcPct val="90000"/>
              </a:lnSpc>
            </a:pPr>
            <a:r>
              <a:rPr lang="en-US" altLang="en-KE" sz="1400" b="1">
                <a:solidFill>
                  <a:srgbClr val="FFFFFF"/>
                </a:solidFill>
              </a:rPr>
              <a:t>Takaful Types</a:t>
            </a:r>
          </a:p>
          <a:p>
            <a:pPr>
              <a:lnSpc>
                <a:spcPct val="90000"/>
              </a:lnSpc>
            </a:pPr>
            <a:r>
              <a:rPr lang="en-US" altLang="en-KE" sz="1400" b="1">
                <a:solidFill>
                  <a:srgbClr val="FFFFFF"/>
                </a:solidFill>
              </a:rPr>
              <a:t>ReTakaful</a:t>
            </a:r>
          </a:p>
          <a:p>
            <a:pPr>
              <a:lnSpc>
                <a:spcPct val="90000"/>
              </a:lnSpc>
            </a:pPr>
            <a:r>
              <a:rPr lang="en-US" altLang="en-KE" sz="1400" b="1">
                <a:solidFill>
                  <a:srgbClr val="FFFFFF"/>
                </a:solidFill>
              </a:rPr>
              <a:t>Challenges to Takaful</a:t>
            </a:r>
          </a:p>
          <a:p>
            <a:pPr>
              <a:lnSpc>
                <a:spcPct val="90000"/>
              </a:lnSpc>
              <a:buFont typeface="Wingdings" panose="05000000000000000000" pitchFamily="2" charset="2"/>
              <a:buNone/>
            </a:pPr>
            <a:endParaRPr lang="en-US" altLang="en-KE" sz="1400" b="1">
              <a:solidFill>
                <a:srgbClr val="FFFFFF"/>
              </a:solidFill>
            </a:endParaRPr>
          </a:p>
          <a:p>
            <a:pPr>
              <a:lnSpc>
                <a:spcPct val="90000"/>
              </a:lnSpc>
            </a:pPr>
            <a:endParaRPr lang="en-US" altLang="en-KE" sz="1400" b="1">
              <a:solidFill>
                <a:srgbClr val="FFFFFF"/>
              </a:solidFill>
            </a:endParaRPr>
          </a:p>
        </p:txBody>
      </p:sp>
      <p:pic>
        <p:nvPicPr>
          <p:cNvPr id="4" name="Picture 3" descr="A picture containing clipart&#10;&#10;Description automatically generated">
            <a:extLst>
              <a:ext uri="{FF2B5EF4-FFF2-40B4-BE49-F238E27FC236}">
                <a16:creationId xmlns:a16="http://schemas.microsoft.com/office/drawing/2014/main" id="{88E6E4D0-BEFD-4F4A-87CF-BF5AFC5C260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60592" y="2351268"/>
            <a:ext cx="4700807" cy="1856818"/>
          </a:xfrm>
          <a:prstGeom prst="roundRect">
            <a:avLst>
              <a:gd name="adj" fmla="val 3876"/>
            </a:avLst>
          </a:prstGeom>
          <a:ln>
            <a:solidFill>
              <a:schemeClr val="accent1"/>
            </a:solidFill>
          </a:ln>
          <a:effectLst/>
        </p:spPr>
      </p:pic>
    </p:spTree>
  </p:cSld>
  <p:clrMapOvr>
    <a:overrideClrMapping bg1="lt1" tx1="dk1" bg2="lt2" tx2="dk2" accent1="accent1" accent2="accent2" accent3="accent3" accent4="accent4" accent5="accent5" accent6="accent6" hlink="hlink" folHlink="folHlink"/>
  </p:clrMapOvr>
  <p:transition spd="slow">
    <p:cover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1E0D4A3-ECB8-4689-ABDB-9CE848CE83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482" name="Rectangle 2">
            <a:extLst>
              <a:ext uri="{FF2B5EF4-FFF2-40B4-BE49-F238E27FC236}">
                <a16:creationId xmlns:a16="http://schemas.microsoft.com/office/drawing/2014/main" id="{E0060C81-B66D-42A3-B448-93EAB3B9F428}"/>
              </a:ext>
            </a:extLst>
          </p:cNvPr>
          <p:cNvSpPr>
            <a:spLocks noGrp="1" noRot="1" noChangeArrowheads="1"/>
          </p:cNvSpPr>
          <p:nvPr>
            <p:ph type="title"/>
          </p:nvPr>
        </p:nvSpPr>
        <p:spPr>
          <a:xfrm>
            <a:off x="607500" y="447188"/>
            <a:ext cx="7928998" cy="970450"/>
          </a:xfrm>
          <a:effectLst/>
        </p:spPr>
        <p:txBody>
          <a:bodyPr anchor="ctr">
            <a:normAutofit/>
          </a:bodyPr>
          <a:lstStyle/>
          <a:p>
            <a:pPr algn="ctr"/>
            <a:r>
              <a:rPr lang="en-US" altLang="en-KE" sz="2400" dirty="0" err="1">
                <a:solidFill>
                  <a:schemeClr val="tx1"/>
                </a:solidFill>
              </a:rPr>
              <a:t>ReTakaful</a:t>
            </a:r>
            <a:endParaRPr lang="en-US" altLang="en-KE" sz="2400" dirty="0">
              <a:solidFill>
                <a:schemeClr val="tx1"/>
              </a:solidFill>
            </a:endParaRPr>
          </a:p>
        </p:txBody>
      </p:sp>
      <p:sp>
        <p:nvSpPr>
          <p:cNvPr id="74" name="Freeform: Shape 73">
            <a:extLst>
              <a:ext uri="{FF2B5EF4-FFF2-40B4-BE49-F238E27FC236}">
                <a16:creationId xmlns:a16="http://schemas.microsoft.com/office/drawing/2014/main" id="{8854772B-9C8F-4037-89E0-3A45208AB3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819" y="1576408"/>
            <a:ext cx="8188361"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2483" name="Rectangle 3">
            <a:extLst>
              <a:ext uri="{FF2B5EF4-FFF2-40B4-BE49-F238E27FC236}">
                <a16:creationId xmlns:a16="http://schemas.microsoft.com/office/drawing/2014/main" id="{60AC01BB-A914-4004-BFF7-BB9D1BA71C93}"/>
              </a:ext>
            </a:extLst>
          </p:cNvPr>
          <p:cNvSpPr>
            <a:spLocks noGrp="1" noChangeArrowheads="1"/>
          </p:cNvSpPr>
          <p:nvPr>
            <p:ph idx="1"/>
          </p:nvPr>
        </p:nvSpPr>
        <p:spPr>
          <a:xfrm>
            <a:off x="836799" y="1981200"/>
            <a:ext cx="7475214" cy="4479029"/>
          </a:xfrm>
          <a:effectLst/>
        </p:spPr>
        <p:txBody>
          <a:bodyPr>
            <a:normAutofit fontScale="92500" lnSpcReduction="20000"/>
          </a:bodyPr>
          <a:lstStyle/>
          <a:p>
            <a:pPr>
              <a:lnSpc>
                <a:spcPct val="90000"/>
              </a:lnSpc>
            </a:pPr>
            <a:r>
              <a:rPr lang="en-US" altLang="en-KE" sz="1400" b="1" dirty="0"/>
              <a:t>Currently few </a:t>
            </a:r>
            <a:r>
              <a:rPr lang="en-US" altLang="en-KE" sz="1400" b="1" dirty="0" err="1"/>
              <a:t>ReTakaful</a:t>
            </a:r>
            <a:r>
              <a:rPr lang="en-US" altLang="en-KE" sz="1400" b="1" dirty="0"/>
              <a:t> companies worldwide offering a relatively small capacity:</a:t>
            </a:r>
          </a:p>
          <a:p>
            <a:pPr lvl="1">
              <a:lnSpc>
                <a:spcPct val="90000"/>
              </a:lnSpc>
            </a:pPr>
            <a:r>
              <a:rPr lang="en-US" altLang="en-KE" sz="1400" b="1" dirty="0"/>
              <a:t>Sudan (1979) National Reinsurance. </a:t>
            </a:r>
          </a:p>
          <a:p>
            <a:pPr lvl="1">
              <a:lnSpc>
                <a:spcPct val="90000"/>
              </a:lnSpc>
            </a:pPr>
            <a:r>
              <a:rPr lang="en-US" altLang="en-KE" sz="1400" b="1" dirty="0"/>
              <a:t>Sudan (1983) </a:t>
            </a:r>
            <a:r>
              <a:rPr lang="en-US" altLang="en-KE" sz="1400" b="1" dirty="0" err="1"/>
              <a:t>Sheikhan</a:t>
            </a:r>
            <a:r>
              <a:rPr lang="en-US" altLang="en-KE" sz="1400" b="1" dirty="0"/>
              <a:t> Takaful Company. </a:t>
            </a:r>
            <a:r>
              <a:rPr lang="en-US" altLang="en-KE" sz="1400" b="1" dirty="0" smtClean="0"/>
              <a:t> </a:t>
            </a:r>
            <a:endParaRPr lang="en-US" altLang="en-KE" sz="1400" b="1" dirty="0"/>
          </a:p>
          <a:p>
            <a:pPr lvl="1">
              <a:lnSpc>
                <a:spcPct val="90000"/>
              </a:lnSpc>
            </a:pPr>
            <a:r>
              <a:rPr lang="en-US" altLang="en-KE" sz="1400" b="1" dirty="0" smtClean="0"/>
              <a:t>Tunis Retakaful</a:t>
            </a:r>
          </a:p>
          <a:p>
            <a:pPr lvl="1">
              <a:lnSpc>
                <a:spcPct val="90000"/>
              </a:lnSpc>
            </a:pPr>
            <a:r>
              <a:rPr lang="en-US" altLang="en-KE" sz="1400" b="1" dirty="0" smtClean="0"/>
              <a:t>Lloyds </a:t>
            </a:r>
            <a:r>
              <a:rPr lang="en-US" altLang="en-KE" sz="1400" b="1" dirty="0"/>
              <a:t>of London </a:t>
            </a:r>
            <a:r>
              <a:rPr lang="en-US" altLang="en-KE" sz="1400" b="1" dirty="0" smtClean="0"/>
              <a:t>has a </a:t>
            </a:r>
            <a:r>
              <a:rPr lang="en-US" altLang="en-KE" sz="1400" b="1" dirty="0" err="1"/>
              <a:t>ReTakaful</a:t>
            </a:r>
            <a:r>
              <a:rPr lang="en-US" altLang="en-KE" sz="1400" b="1" dirty="0"/>
              <a:t> </a:t>
            </a:r>
            <a:r>
              <a:rPr lang="en-US" altLang="en-KE" sz="1400" b="1" dirty="0" smtClean="0"/>
              <a:t>Syndicate.</a:t>
            </a:r>
            <a:endParaRPr lang="en-US" altLang="en-KE" sz="1400" b="1" dirty="0"/>
          </a:p>
          <a:p>
            <a:pPr lvl="1">
              <a:lnSpc>
                <a:spcPct val="90000"/>
              </a:lnSpc>
            </a:pPr>
            <a:r>
              <a:rPr lang="en-US" altLang="en-KE" sz="1400" b="1" dirty="0" err="1"/>
              <a:t>SwissRe</a:t>
            </a:r>
            <a:r>
              <a:rPr lang="en-US" altLang="en-KE" sz="1400" b="1" dirty="0"/>
              <a:t> has formed a separate </a:t>
            </a:r>
            <a:r>
              <a:rPr lang="en-US" altLang="en-KE" sz="1400" b="1" dirty="0" err="1"/>
              <a:t>ReTakaful</a:t>
            </a:r>
            <a:r>
              <a:rPr lang="en-US" altLang="en-KE" sz="1400" b="1" dirty="0"/>
              <a:t> Pool</a:t>
            </a:r>
          </a:p>
          <a:p>
            <a:pPr lvl="1">
              <a:lnSpc>
                <a:spcPct val="90000"/>
              </a:lnSpc>
            </a:pPr>
            <a:r>
              <a:rPr lang="en-US" altLang="en-KE" sz="1400" b="1" dirty="0" err="1"/>
              <a:t>MunichRe</a:t>
            </a:r>
            <a:r>
              <a:rPr lang="en-US" altLang="en-KE" sz="1400" b="1" dirty="0"/>
              <a:t> </a:t>
            </a:r>
            <a:r>
              <a:rPr lang="en-US" altLang="en-KE" sz="1400" b="1" dirty="0" err="1" smtClean="0"/>
              <a:t>ReTakaful</a:t>
            </a:r>
            <a:r>
              <a:rPr lang="en-US" altLang="en-KE" sz="1400" b="1" dirty="0" smtClean="0"/>
              <a:t> Pool</a:t>
            </a:r>
          </a:p>
          <a:p>
            <a:pPr lvl="1">
              <a:lnSpc>
                <a:spcPct val="90000"/>
              </a:lnSpc>
            </a:pPr>
            <a:r>
              <a:rPr lang="en-US" altLang="en-KE" sz="1400" b="1" dirty="0" smtClean="0"/>
              <a:t>Hannover Retakaful</a:t>
            </a:r>
          </a:p>
          <a:p>
            <a:pPr lvl="1">
              <a:lnSpc>
                <a:spcPct val="90000"/>
              </a:lnSpc>
            </a:pPr>
            <a:r>
              <a:rPr lang="en-US" altLang="en-KE" sz="1400" b="1" dirty="0" smtClean="0"/>
              <a:t>Labuan Retakaful</a:t>
            </a:r>
          </a:p>
          <a:p>
            <a:pPr lvl="1">
              <a:lnSpc>
                <a:spcPct val="90000"/>
              </a:lnSpc>
            </a:pPr>
            <a:r>
              <a:rPr lang="en-US" altLang="en-KE" sz="1400" b="1" dirty="0" smtClean="0"/>
              <a:t>Saudi Re</a:t>
            </a:r>
          </a:p>
          <a:p>
            <a:pPr lvl="1">
              <a:lnSpc>
                <a:spcPct val="90000"/>
              </a:lnSpc>
            </a:pPr>
            <a:r>
              <a:rPr lang="en-US" sz="1400" b="1" dirty="0"/>
              <a:t>RGA Global Reinsurance Company </a:t>
            </a:r>
            <a:r>
              <a:rPr lang="en-US" sz="1400" b="1" dirty="0" smtClean="0"/>
              <a:t>Ltd</a:t>
            </a:r>
          </a:p>
          <a:p>
            <a:pPr lvl="1">
              <a:lnSpc>
                <a:spcPct val="90000"/>
              </a:lnSpc>
            </a:pPr>
            <a:r>
              <a:rPr lang="en-US" altLang="en-KE" sz="1400" b="1" dirty="0" smtClean="0"/>
              <a:t>MNRB Retakaful </a:t>
            </a:r>
            <a:r>
              <a:rPr lang="en-US" altLang="en-KE" sz="1400" b="1" dirty="0" err="1" smtClean="0"/>
              <a:t>Berhad</a:t>
            </a:r>
            <a:endParaRPr lang="en-US" altLang="en-KE" sz="1400" b="1" dirty="0" smtClean="0"/>
          </a:p>
          <a:p>
            <a:pPr lvl="1">
              <a:lnSpc>
                <a:spcPct val="90000"/>
              </a:lnSpc>
            </a:pPr>
            <a:r>
              <a:rPr lang="en-US" altLang="en-KE" sz="1400" b="1" dirty="0" smtClean="0"/>
              <a:t>Malaysian Retakaful</a:t>
            </a:r>
            <a:endParaRPr lang="en-US" altLang="en-KE" sz="1400" b="1" dirty="0"/>
          </a:p>
          <a:p>
            <a:pPr lvl="1">
              <a:lnSpc>
                <a:spcPct val="90000"/>
              </a:lnSpc>
            </a:pPr>
            <a:r>
              <a:rPr lang="en-US" altLang="en-KE" sz="1400" b="1" dirty="0" smtClean="0"/>
              <a:t>Kenya Retakaful</a:t>
            </a:r>
          </a:p>
          <a:p>
            <a:pPr lvl="1">
              <a:lnSpc>
                <a:spcPct val="90000"/>
              </a:lnSpc>
            </a:pPr>
            <a:r>
              <a:rPr lang="en-US" altLang="en-KE" sz="1400" b="1" dirty="0" smtClean="0"/>
              <a:t>Africa Retakaful</a:t>
            </a:r>
          </a:p>
          <a:p>
            <a:pPr lvl="1">
              <a:lnSpc>
                <a:spcPct val="90000"/>
              </a:lnSpc>
            </a:pPr>
            <a:r>
              <a:rPr lang="en-US" altLang="en-KE" sz="1400" b="1" dirty="0" smtClean="0"/>
              <a:t>Zep Re Retakaful</a:t>
            </a:r>
          </a:p>
          <a:p>
            <a:pPr lvl="1">
              <a:lnSpc>
                <a:spcPct val="90000"/>
              </a:lnSpc>
            </a:pPr>
            <a:r>
              <a:rPr lang="en-US" altLang="en-KE" sz="1400" b="1" dirty="0" err="1" smtClean="0"/>
              <a:t>Ethio</a:t>
            </a:r>
            <a:r>
              <a:rPr lang="en-US" altLang="en-KE" sz="1400" b="1" dirty="0" smtClean="0"/>
              <a:t> Retakaful</a:t>
            </a:r>
          </a:p>
          <a:p>
            <a:pPr lvl="1">
              <a:lnSpc>
                <a:spcPct val="90000"/>
              </a:lnSpc>
            </a:pPr>
            <a:endParaRPr lang="en-US" altLang="en-KE" sz="1400" b="1" dirty="0"/>
          </a:p>
        </p:txBody>
      </p:sp>
      <p:pic>
        <p:nvPicPr>
          <p:cNvPr id="6" name="Picture 5" descr="A picture containing clipart&#10;&#10;Description automatically generated">
            <a:extLst>
              <a:ext uri="{FF2B5EF4-FFF2-40B4-BE49-F238E27FC236}">
                <a16:creationId xmlns:a16="http://schemas.microsoft.com/office/drawing/2014/main" id="{3E5B9B02-159B-48D0-866E-735D6861C38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pull dir="ru"/>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3516" name="Rectangle 12">
            <a:extLst>
              <a:ext uri="{FF2B5EF4-FFF2-40B4-BE49-F238E27FC236}">
                <a16:creationId xmlns:a16="http://schemas.microsoft.com/office/drawing/2014/main" id="{71D47D64-FE25-42C1-8D61-97F43EFCEA87}"/>
              </a:ext>
            </a:extLst>
          </p:cNvPr>
          <p:cNvSpPr>
            <a:spLocks noGrp="1" noRot="1" noChangeArrowheads="1"/>
          </p:cNvSpPr>
          <p:nvPr>
            <p:ph type="title"/>
          </p:nvPr>
        </p:nvSpPr>
        <p:spPr>
          <a:xfrm>
            <a:off x="381000" y="685800"/>
            <a:ext cx="8229600" cy="1143000"/>
          </a:xfrm>
        </p:spPr>
        <p:txBody>
          <a:bodyPr/>
          <a:lstStyle/>
          <a:p>
            <a:r>
              <a:rPr lang="en-US" altLang="en-KE" sz="3000" b="0">
                <a:solidFill>
                  <a:srgbClr val="00FFFF"/>
                </a:solidFill>
                <a:latin typeface="Palatino Linotype" panose="02040502050505030304" pitchFamily="18" charset="0"/>
              </a:rPr>
              <a:t>TAKAFUL - TARGET MARKET</a:t>
            </a:r>
            <a:endParaRPr lang="en-US" altLang="en-KE" sz="3000" b="0" i="1">
              <a:solidFill>
                <a:srgbClr val="00FFFF"/>
              </a:solidFill>
              <a:latin typeface="Palatino Linotype" panose="02040502050505030304" pitchFamily="18" charset="0"/>
            </a:endParaRPr>
          </a:p>
        </p:txBody>
      </p:sp>
      <p:sp>
        <p:nvSpPr>
          <p:cNvPr id="533517" name="Rectangle 13">
            <a:extLst>
              <a:ext uri="{FF2B5EF4-FFF2-40B4-BE49-F238E27FC236}">
                <a16:creationId xmlns:a16="http://schemas.microsoft.com/office/drawing/2014/main" id="{CFA8A3A1-0115-477A-BB04-0A768D9D5F26}"/>
              </a:ext>
            </a:extLst>
          </p:cNvPr>
          <p:cNvSpPr>
            <a:spLocks noGrp="1" noChangeArrowheads="1"/>
          </p:cNvSpPr>
          <p:nvPr>
            <p:ph idx="1"/>
          </p:nvPr>
        </p:nvSpPr>
        <p:spPr>
          <a:xfrm>
            <a:off x="304800" y="1981200"/>
            <a:ext cx="8229600" cy="4495800"/>
          </a:xfrm>
        </p:spPr>
        <p:txBody>
          <a:bodyPr/>
          <a:lstStyle/>
          <a:p>
            <a:pPr algn="just"/>
            <a:r>
              <a:rPr lang="en-US" altLang="en-KE" b="1">
                <a:latin typeface="Palatino Linotype" panose="02040502050505030304" pitchFamily="18" charset="0"/>
              </a:rPr>
              <a:t>People who do not insure due to religious reasons.</a:t>
            </a:r>
          </a:p>
          <a:p>
            <a:pPr algn="just">
              <a:buFont typeface="Wingdings" panose="05000000000000000000" pitchFamily="2" charset="2"/>
              <a:buNone/>
            </a:pPr>
            <a:endParaRPr lang="en-US" altLang="en-KE" sz="1800" b="1">
              <a:latin typeface="Palatino Linotype" panose="02040502050505030304" pitchFamily="18" charset="0"/>
            </a:endParaRPr>
          </a:p>
          <a:p>
            <a:pPr algn="just"/>
            <a:r>
              <a:rPr lang="en-US" altLang="en-KE" b="1">
                <a:latin typeface="Palatino Linotype" panose="02040502050505030304" pitchFamily="18" charset="0"/>
              </a:rPr>
              <a:t>People who insure and are insensitive to religious reasons. </a:t>
            </a:r>
          </a:p>
          <a:p>
            <a:pPr algn="just">
              <a:buFont typeface="Wingdings" panose="05000000000000000000" pitchFamily="2" charset="2"/>
              <a:buNone/>
            </a:pPr>
            <a:endParaRPr lang="en-US" altLang="en-KE" sz="1800" b="1">
              <a:latin typeface="Palatino Linotype" panose="02040502050505030304" pitchFamily="18" charset="0"/>
            </a:endParaRPr>
          </a:p>
          <a:p>
            <a:pPr algn="just"/>
            <a:r>
              <a:rPr lang="en-US" altLang="en-KE" b="1">
                <a:latin typeface="Palatino Linotype" panose="02040502050505030304" pitchFamily="18" charset="0"/>
              </a:rPr>
              <a:t>People who currently do not insure at all.</a:t>
            </a:r>
          </a:p>
        </p:txBody>
      </p:sp>
      <p:grpSp>
        <p:nvGrpSpPr>
          <p:cNvPr id="533506" name="Group 2">
            <a:extLst>
              <a:ext uri="{FF2B5EF4-FFF2-40B4-BE49-F238E27FC236}">
                <a16:creationId xmlns:a16="http://schemas.microsoft.com/office/drawing/2014/main" id="{3038ACAB-98F9-431B-87C4-C08F253A3E0C}"/>
              </a:ext>
            </a:extLst>
          </p:cNvPr>
          <p:cNvGrpSpPr>
            <a:grpSpLocks/>
          </p:cNvGrpSpPr>
          <p:nvPr/>
        </p:nvGrpSpPr>
        <p:grpSpPr bwMode="auto">
          <a:xfrm>
            <a:off x="3276600" y="4271963"/>
            <a:ext cx="2374900" cy="2273300"/>
            <a:chOff x="1392" y="1216"/>
            <a:chExt cx="3408" cy="2784"/>
          </a:xfrm>
        </p:grpSpPr>
        <p:sp>
          <p:nvSpPr>
            <p:cNvPr id="533507" name="Oval 3">
              <a:extLst>
                <a:ext uri="{FF2B5EF4-FFF2-40B4-BE49-F238E27FC236}">
                  <a16:creationId xmlns:a16="http://schemas.microsoft.com/office/drawing/2014/main" id="{44A37F62-387E-4FEF-86E6-07B7BA83A251}"/>
                </a:ext>
              </a:extLst>
            </p:cNvPr>
            <p:cNvSpPr>
              <a:spLocks noChangeArrowheads="1"/>
            </p:cNvSpPr>
            <p:nvPr/>
          </p:nvSpPr>
          <p:spPr bwMode="auto">
            <a:xfrm>
              <a:off x="1733" y="1448"/>
              <a:ext cx="2726" cy="2320"/>
            </a:xfrm>
            <a:prstGeom prst="ellipse">
              <a:avLst/>
            </a:prstGeom>
            <a:solidFill>
              <a:srgbClr val="00FFFF">
                <a:alpha val="25999"/>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533508" name="Line 4">
              <a:extLst>
                <a:ext uri="{FF2B5EF4-FFF2-40B4-BE49-F238E27FC236}">
                  <a16:creationId xmlns:a16="http://schemas.microsoft.com/office/drawing/2014/main" id="{E1208A97-8698-4893-82A6-E3DB693570FB}"/>
                </a:ext>
              </a:extLst>
            </p:cNvPr>
            <p:cNvSpPr>
              <a:spLocks noChangeShapeType="1"/>
            </p:cNvSpPr>
            <p:nvPr/>
          </p:nvSpPr>
          <p:spPr bwMode="auto">
            <a:xfrm>
              <a:off x="3096" y="1216"/>
              <a:ext cx="0" cy="27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KE"/>
            </a:p>
          </p:txBody>
        </p:sp>
        <p:sp>
          <p:nvSpPr>
            <p:cNvPr id="533509" name="Line 5">
              <a:extLst>
                <a:ext uri="{FF2B5EF4-FFF2-40B4-BE49-F238E27FC236}">
                  <a16:creationId xmlns:a16="http://schemas.microsoft.com/office/drawing/2014/main" id="{4A77CB09-A05B-4E18-93B1-DE01844F440E}"/>
                </a:ext>
              </a:extLst>
            </p:cNvPr>
            <p:cNvSpPr>
              <a:spLocks noChangeShapeType="1"/>
            </p:cNvSpPr>
            <p:nvPr/>
          </p:nvSpPr>
          <p:spPr bwMode="auto">
            <a:xfrm flipH="1">
              <a:off x="1392" y="2647"/>
              <a:ext cx="340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KE"/>
            </a:p>
          </p:txBody>
        </p:sp>
        <p:sp>
          <p:nvSpPr>
            <p:cNvPr id="533510" name="Oval 6">
              <a:extLst>
                <a:ext uri="{FF2B5EF4-FFF2-40B4-BE49-F238E27FC236}">
                  <a16:creationId xmlns:a16="http://schemas.microsoft.com/office/drawing/2014/main" id="{01AE5C62-2701-48F7-AF01-467390B4D1CB}"/>
                </a:ext>
              </a:extLst>
            </p:cNvPr>
            <p:cNvSpPr>
              <a:spLocks noChangeArrowheads="1"/>
            </p:cNvSpPr>
            <p:nvPr/>
          </p:nvSpPr>
          <p:spPr bwMode="auto">
            <a:xfrm>
              <a:off x="2896" y="2448"/>
              <a:ext cx="384" cy="384"/>
            </a:xfrm>
            <a:prstGeom prst="ellipse">
              <a:avLst/>
            </a:prstGeom>
            <a:solidFill>
              <a:srgbClr val="00FFFF">
                <a:alpha val="25999"/>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grpSp>
      <p:grpSp>
        <p:nvGrpSpPr>
          <p:cNvPr id="533511" name="Group 7">
            <a:extLst>
              <a:ext uri="{FF2B5EF4-FFF2-40B4-BE49-F238E27FC236}">
                <a16:creationId xmlns:a16="http://schemas.microsoft.com/office/drawing/2014/main" id="{48C1B87F-D59F-4312-95D0-85B9C205A62A}"/>
              </a:ext>
            </a:extLst>
          </p:cNvPr>
          <p:cNvGrpSpPr>
            <a:grpSpLocks/>
          </p:cNvGrpSpPr>
          <p:nvPr/>
        </p:nvGrpSpPr>
        <p:grpSpPr bwMode="auto">
          <a:xfrm>
            <a:off x="2882900" y="1455738"/>
            <a:ext cx="2374900" cy="2273300"/>
            <a:chOff x="1392" y="1216"/>
            <a:chExt cx="3408" cy="2784"/>
          </a:xfrm>
        </p:grpSpPr>
        <p:sp>
          <p:nvSpPr>
            <p:cNvPr id="533512" name="Oval 8">
              <a:extLst>
                <a:ext uri="{FF2B5EF4-FFF2-40B4-BE49-F238E27FC236}">
                  <a16:creationId xmlns:a16="http://schemas.microsoft.com/office/drawing/2014/main" id="{0B820A4A-D0DF-43AA-8173-E27B89893C5B}"/>
                </a:ext>
              </a:extLst>
            </p:cNvPr>
            <p:cNvSpPr>
              <a:spLocks noChangeArrowheads="1"/>
            </p:cNvSpPr>
            <p:nvPr/>
          </p:nvSpPr>
          <p:spPr bwMode="auto">
            <a:xfrm>
              <a:off x="1733" y="1448"/>
              <a:ext cx="2726" cy="2320"/>
            </a:xfrm>
            <a:prstGeom prst="ellipse">
              <a:avLst/>
            </a:prstGeom>
            <a:solidFill>
              <a:srgbClr val="00FFFF">
                <a:alpha val="34000"/>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533513" name="Line 9">
              <a:extLst>
                <a:ext uri="{FF2B5EF4-FFF2-40B4-BE49-F238E27FC236}">
                  <a16:creationId xmlns:a16="http://schemas.microsoft.com/office/drawing/2014/main" id="{FA39E964-1575-47DC-AD5D-55C78050A0E1}"/>
                </a:ext>
              </a:extLst>
            </p:cNvPr>
            <p:cNvSpPr>
              <a:spLocks noChangeShapeType="1"/>
            </p:cNvSpPr>
            <p:nvPr/>
          </p:nvSpPr>
          <p:spPr bwMode="auto">
            <a:xfrm>
              <a:off x="3096" y="1216"/>
              <a:ext cx="0" cy="27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KE"/>
            </a:p>
          </p:txBody>
        </p:sp>
        <p:sp>
          <p:nvSpPr>
            <p:cNvPr id="533514" name="Line 10">
              <a:extLst>
                <a:ext uri="{FF2B5EF4-FFF2-40B4-BE49-F238E27FC236}">
                  <a16:creationId xmlns:a16="http://schemas.microsoft.com/office/drawing/2014/main" id="{03430A2A-ED5D-4252-82CF-006CD305E3AE}"/>
                </a:ext>
              </a:extLst>
            </p:cNvPr>
            <p:cNvSpPr>
              <a:spLocks noChangeShapeType="1"/>
            </p:cNvSpPr>
            <p:nvPr/>
          </p:nvSpPr>
          <p:spPr bwMode="auto">
            <a:xfrm flipH="1">
              <a:off x="1392" y="2647"/>
              <a:ext cx="340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KE"/>
            </a:p>
          </p:txBody>
        </p:sp>
        <p:sp>
          <p:nvSpPr>
            <p:cNvPr id="533515" name="Oval 11">
              <a:extLst>
                <a:ext uri="{FF2B5EF4-FFF2-40B4-BE49-F238E27FC236}">
                  <a16:creationId xmlns:a16="http://schemas.microsoft.com/office/drawing/2014/main" id="{5087B68A-75A2-4473-BC63-57929EC368E5}"/>
                </a:ext>
              </a:extLst>
            </p:cNvPr>
            <p:cNvSpPr>
              <a:spLocks noChangeArrowheads="1"/>
            </p:cNvSpPr>
            <p:nvPr/>
          </p:nvSpPr>
          <p:spPr bwMode="auto">
            <a:xfrm>
              <a:off x="2896" y="2448"/>
              <a:ext cx="384" cy="384"/>
            </a:xfrm>
            <a:prstGeom prst="ellipse">
              <a:avLst/>
            </a:prstGeom>
            <a:solidFill>
              <a:srgbClr val="00FFFF">
                <a:alpha val="34000"/>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grpSp>
      <p:grpSp>
        <p:nvGrpSpPr>
          <p:cNvPr id="533536" name="Group 32">
            <a:extLst>
              <a:ext uri="{FF2B5EF4-FFF2-40B4-BE49-F238E27FC236}">
                <a16:creationId xmlns:a16="http://schemas.microsoft.com/office/drawing/2014/main" id="{96362159-D4FA-49C3-9568-B7CAA3607A03}"/>
              </a:ext>
            </a:extLst>
          </p:cNvPr>
          <p:cNvGrpSpPr>
            <a:grpSpLocks/>
          </p:cNvGrpSpPr>
          <p:nvPr/>
        </p:nvGrpSpPr>
        <p:grpSpPr bwMode="auto">
          <a:xfrm>
            <a:off x="5562600" y="2895600"/>
            <a:ext cx="2374900" cy="2273300"/>
            <a:chOff x="1392" y="1216"/>
            <a:chExt cx="3408" cy="2784"/>
          </a:xfrm>
        </p:grpSpPr>
        <p:sp>
          <p:nvSpPr>
            <p:cNvPr id="533537" name="Oval 33">
              <a:extLst>
                <a:ext uri="{FF2B5EF4-FFF2-40B4-BE49-F238E27FC236}">
                  <a16:creationId xmlns:a16="http://schemas.microsoft.com/office/drawing/2014/main" id="{5A0808FB-FC10-46CE-A7F6-09613BF0E664}"/>
                </a:ext>
              </a:extLst>
            </p:cNvPr>
            <p:cNvSpPr>
              <a:spLocks noChangeArrowheads="1"/>
            </p:cNvSpPr>
            <p:nvPr/>
          </p:nvSpPr>
          <p:spPr bwMode="auto">
            <a:xfrm>
              <a:off x="1733" y="1448"/>
              <a:ext cx="2726" cy="2320"/>
            </a:xfrm>
            <a:prstGeom prst="ellipse">
              <a:avLst/>
            </a:prstGeom>
            <a:solidFill>
              <a:srgbClr val="00FFFF">
                <a:alpha val="25999"/>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sp>
          <p:nvSpPr>
            <p:cNvPr id="533538" name="Line 34">
              <a:extLst>
                <a:ext uri="{FF2B5EF4-FFF2-40B4-BE49-F238E27FC236}">
                  <a16:creationId xmlns:a16="http://schemas.microsoft.com/office/drawing/2014/main" id="{8DD0DE22-FA0D-4AD4-9A92-FDDD6999040A}"/>
                </a:ext>
              </a:extLst>
            </p:cNvPr>
            <p:cNvSpPr>
              <a:spLocks noChangeShapeType="1"/>
            </p:cNvSpPr>
            <p:nvPr/>
          </p:nvSpPr>
          <p:spPr bwMode="auto">
            <a:xfrm>
              <a:off x="3096" y="1216"/>
              <a:ext cx="0" cy="278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KE"/>
            </a:p>
          </p:txBody>
        </p:sp>
        <p:sp>
          <p:nvSpPr>
            <p:cNvPr id="533539" name="Line 35">
              <a:extLst>
                <a:ext uri="{FF2B5EF4-FFF2-40B4-BE49-F238E27FC236}">
                  <a16:creationId xmlns:a16="http://schemas.microsoft.com/office/drawing/2014/main" id="{EA8BDABB-E68E-4CB6-9AE4-1BECAA43DD57}"/>
                </a:ext>
              </a:extLst>
            </p:cNvPr>
            <p:cNvSpPr>
              <a:spLocks noChangeShapeType="1"/>
            </p:cNvSpPr>
            <p:nvPr/>
          </p:nvSpPr>
          <p:spPr bwMode="auto">
            <a:xfrm flipH="1">
              <a:off x="1392" y="2647"/>
              <a:ext cx="340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KE"/>
            </a:p>
          </p:txBody>
        </p:sp>
        <p:sp>
          <p:nvSpPr>
            <p:cNvPr id="533540" name="Oval 36">
              <a:extLst>
                <a:ext uri="{FF2B5EF4-FFF2-40B4-BE49-F238E27FC236}">
                  <a16:creationId xmlns:a16="http://schemas.microsoft.com/office/drawing/2014/main" id="{5CA41F7E-F94C-4A64-AD2A-43726C862FD6}"/>
                </a:ext>
              </a:extLst>
            </p:cNvPr>
            <p:cNvSpPr>
              <a:spLocks noChangeArrowheads="1"/>
            </p:cNvSpPr>
            <p:nvPr/>
          </p:nvSpPr>
          <p:spPr bwMode="auto">
            <a:xfrm>
              <a:off x="2896" y="2448"/>
              <a:ext cx="384" cy="384"/>
            </a:xfrm>
            <a:prstGeom prst="ellipse">
              <a:avLst/>
            </a:prstGeom>
            <a:solidFill>
              <a:srgbClr val="00FFFF">
                <a:alpha val="25999"/>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KE"/>
            </a:p>
          </p:txBody>
        </p:sp>
      </p:grpSp>
      <p:pic>
        <p:nvPicPr>
          <p:cNvPr id="19" name="Picture 18" descr="A picture containing clipart&#10;&#10;Description automatically generated">
            <a:extLst>
              <a:ext uri="{FF2B5EF4-FFF2-40B4-BE49-F238E27FC236}">
                <a16:creationId xmlns:a16="http://schemas.microsoft.com/office/drawing/2014/main" id="{F59DEA99-BDCF-4D08-B1A9-C35835B48FC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33516"/>
                                        </p:tgtEl>
                                        <p:attrNameLst>
                                          <p:attrName>style.visibility</p:attrName>
                                        </p:attrNameLst>
                                      </p:cBhvr>
                                      <p:to>
                                        <p:strVal val="visible"/>
                                      </p:to>
                                    </p:set>
                                    <p:anim calcmode="discrete" valueType="clr">
                                      <p:cBhvr override="childStyle">
                                        <p:cTn id="7" dur="80"/>
                                        <p:tgtEl>
                                          <p:spTgt spid="53351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33516"/>
                                        </p:tgtEl>
                                        <p:attrNameLst>
                                          <p:attrName>fillcolor</p:attrName>
                                        </p:attrNameLst>
                                      </p:cBhvr>
                                      <p:tavLst>
                                        <p:tav tm="0">
                                          <p:val>
                                            <p:clrVal>
                                              <a:schemeClr val="accent2"/>
                                            </p:clrVal>
                                          </p:val>
                                        </p:tav>
                                        <p:tav tm="50000">
                                          <p:val>
                                            <p:clrVal>
                                              <a:schemeClr val="hlink"/>
                                            </p:clrVal>
                                          </p:val>
                                        </p:tav>
                                      </p:tavLst>
                                    </p:anim>
                                    <p:set>
                                      <p:cBhvr>
                                        <p:cTn id="9" dur="80"/>
                                        <p:tgtEl>
                                          <p:spTgt spid="53351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533517">
                                            <p:txEl>
                                              <p:pRg st="0" end="0"/>
                                            </p:txEl>
                                          </p:spTgt>
                                        </p:tgtEl>
                                        <p:attrNameLst>
                                          <p:attrName>style.visibility</p:attrName>
                                        </p:attrNameLst>
                                      </p:cBhvr>
                                      <p:to>
                                        <p:strVal val="visible"/>
                                      </p:to>
                                    </p:set>
                                    <p:anim calcmode="lin" valueType="num">
                                      <p:cBhvr>
                                        <p:cTn id="14" dur="500" fill="hold"/>
                                        <p:tgtEl>
                                          <p:spTgt spid="53351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33517">
                                            <p:txEl>
                                              <p:pRg st="0" end="0"/>
                                            </p:txEl>
                                          </p:spTgt>
                                        </p:tgtEl>
                                        <p:attrNameLst>
                                          <p:attrName>ppt_h</p:attrName>
                                        </p:attrNameLst>
                                      </p:cBhvr>
                                      <p:tavLst>
                                        <p:tav tm="0">
                                          <p:val>
                                            <p:fltVal val="0"/>
                                          </p:val>
                                        </p:tav>
                                        <p:tav tm="100000">
                                          <p:val>
                                            <p:strVal val="#ppt_h"/>
                                          </p:val>
                                        </p:tav>
                                      </p:tavLst>
                                    </p:anim>
                                  </p:childTnLst>
                                </p:cTn>
                              </p:par>
                            </p:childTnLst>
                          </p:cTn>
                        </p:par>
                        <p:par>
                          <p:cTn id="16" fill="hold" nodeType="afterGroup">
                            <p:stCondLst>
                              <p:cond delay="500"/>
                            </p:stCondLst>
                            <p:childTnLst>
                              <p:par>
                                <p:cTn id="17" presetID="23" presetClass="entr" presetSubtype="32" fill="hold" nodeType="afterEffect">
                                  <p:stCondLst>
                                    <p:cond delay="0"/>
                                  </p:stCondLst>
                                  <p:childTnLst>
                                    <p:set>
                                      <p:cBhvr>
                                        <p:cTn id="18" dur="1" fill="hold">
                                          <p:stCondLst>
                                            <p:cond delay="0"/>
                                          </p:stCondLst>
                                        </p:cTn>
                                        <p:tgtEl>
                                          <p:spTgt spid="533511"/>
                                        </p:tgtEl>
                                        <p:attrNameLst>
                                          <p:attrName>style.visibility</p:attrName>
                                        </p:attrNameLst>
                                      </p:cBhvr>
                                      <p:to>
                                        <p:strVal val="visible"/>
                                      </p:to>
                                    </p:set>
                                    <p:anim calcmode="lin" valueType="num">
                                      <p:cBhvr>
                                        <p:cTn id="19" dur="500" fill="hold"/>
                                        <p:tgtEl>
                                          <p:spTgt spid="533511"/>
                                        </p:tgtEl>
                                        <p:attrNameLst>
                                          <p:attrName>ppt_w</p:attrName>
                                        </p:attrNameLst>
                                      </p:cBhvr>
                                      <p:tavLst>
                                        <p:tav tm="0">
                                          <p:val>
                                            <p:strVal val="4*#ppt_w"/>
                                          </p:val>
                                        </p:tav>
                                        <p:tav tm="100000">
                                          <p:val>
                                            <p:strVal val="#ppt_w"/>
                                          </p:val>
                                        </p:tav>
                                      </p:tavLst>
                                    </p:anim>
                                    <p:anim calcmode="lin" valueType="num">
                                      <p:cBhvr>
                                        <p:cTn id="20" dur="500" fill="hold"/>
                                        <p:tgtEl>
                                          <p:spTgt spid="533511"/>
                                        </p:tgtEl>
                                        <p:attrNameLst>
                                          <p:attrName>ppt_h</p:attrName>
                                        </p:attrNameLst>
                                      </p:cBhvr>
                                      <p:tavLst>
                                        <p:tav tm="0">
                                          <p:val>
                                            <p:strVal val="4*#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33517">
                                            <p:txEl>
                                              <p:pRg st="2" end="2"/>
                                            </p:txEl>
                                          </p:spTgt>
                                        </p:tgtEl>
                                        <p:attrNameLst>
                                          <p:attrName>style.visibility</p:attrName>
                                        </p:attrNameLst>
                                      </p:cBhvr>
                                      <p:to>
                                        <p:strVal val="visible"/>
                                      </p:to>
                                    </p:set>
                                    <p:anim calcmode="lin" valueType="num">
                                      <p:cBhvr>
                                        <p:cTn id="25" dur="500" fill="hold"/>
                                        <p:tgtEl>
                                          <p:spTgt spid="53351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33517">
                                            <p:txEl>
                                              <p:pRg st="2" end="2"/>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500"/>
                            </p:stCondLst>
                            <p:childTnLst>
                              <p:par>
                                <p:cTn id="28" presetID="23" presetClass="entr" presetSubtype="32" fill="hold" nodeType="afterEffect">
                                  <p:stCondLst>
                                    <p:cond delay="0"/>
                                  </p:stCondLst>
                                  <p:childTnLst>
                                    <p:set>
                                      <p:cBhvr>
                                        <p:cTn id="29" dur="1" fill="hold">
                                          <p:stCondLst>
                                            <p:cond delay="0"/>
                                          </p:stCondLst>
                                        </p:cTn>
                                        <p:tgtEl>
                                          <p:spTgt spid="533536"/>
                                        </p:tgtEl>
                                        <p:attrNameLst>
                                          <p:attrName>style.visibility</p:attrName>
                                        </p:attrNameLst>
                                      </p:cBhvr>
                                      <p:to>
                                        <p:strVal val="visible"/>
                                      </p:to>
                                    </p:set>
                                    <p:anim calcmode="lin" valueType="num">
                                      <p:cBhvr>
                                        <p:cTn id="30" dur="500" fill="hold"/>
                                        <p:tgtEl>
                                          <p:spTgt spid="533536"/>
                                        </p:tgtEl>
                                        <p:attrNameLst>
                                          <p:attrName>ppt_w</p:attrName>
                                        </p:attrNameLst>
                                      </p:cBhvr>
                                      <p:tavLst>
                                        <p:tav tm="0">
                                          <p:val>
                                            <p:strVal val="4*#ppt_w"/>
                                          </p:val>
                                        </p:tav>
                                        <p:tav tm="100000">
                                          <p:val>
                                            <p:strVal val="#ppt_w"/>
                                          </p:val>
                                        </p:tav>
                                      </p:tavLst>
                                    </p:anim>
                                    <p:anim calcmode="lin" valueType="num">
                                      <p:cBhvr>
                                        <p:cTn id="31" dur="500" fill="hold"/>
                                        <p:tgtEl>
                                          <p:spTgt spid="533536"/>
                                        </p:tgtEl>
                                        <p:attrNameLst>
                                          <p:attrName>ppt_h</p:attrName>
                                        </p:attrNameLst>
                                      </p:cBhvr>
                                      <p:tavLst>
                                        <p:tav tm="0">
                                          <p:val>
                                            <p:strVal val="4*#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533517">
                                            <p:txEl>
                                              <p:pRg st="4" end="4"/>
                                            </p:txEl>
                                          </p:spTgt>
                                        </p:tgtEl>
                                        <p:attrNameLst>
                                          <p:attrName>style.visibility</p:attrName>
                                        </p:attrNameLst>
                                      </p:cBhvr>
                                      <p:to>
                                        <p:strVal val="visible"/>
                                      </p:to>
                                    </p:set>
                                    <p:anim calcmode="lin" valueType="num">
                                      <p:cBhvr>
                                        <p:cTn id="36" dur="500" fill="hold"/>
                                        <p:tgtEl>
                                          <p:spTgt spid="533517">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533517">
                                            <p:txEl>
                                              <p:pRg st="4" end="4"/>
                                            </p:txEl>
                                          </p:spTgt>
                                        </p:tgtEl>
                                        <p:attrNameLst>
                                          <p:attrName>ppt_h</p:attrName>
                                        </p:attrNameLst>
                                      </p:cBhvr>
                                      <p:tavLst>
                                        <p:tav tm="0">
                                          <p:val>
                                            <p:fltVal val="0"/>
                                          </p:val>
                                        </p:tav>
                                        <p:tav tm="100000">
                                          <p:val>
                                            <p:strVal val="#ppt_h"/>
                                          </p:val>
                                        </p:tav>
                                      </p:tavLst>
                                    </p:anim>
                                  </p:childTnLst>
                                </p:cTn>
                              </p:par>
                            </p:childTnLst>
                          </p:cTn>
                        </p:par>
                        <p:par>
                          <p:cTn id="38" fill="hold" nodeType="afterGroup">
                            <p:stCondLst>
                              <p:cond delay="500"/>
                            </p:stCondLst>
                            <p:childTnLst>
                              <p:par>
                                <p:cTn id="39" presetID="23" presetClass="entr" presetSubtype="32" fill="hold" nodeType="afterEffect">
                                  <p:stCondLst>
                                    <p:cond delay="0"/>
                                  </p:stCondLst>
                                  <p:childTnLst>
                                    <p:set>
                                      <p:cBhvr>
                                        <p:cTn id="40" dur="1" fill="hold">
                                          <p:stCondLst>
                                            <p:cond delay="0"/>
                                          </p:stCondLst>
                                        </p:cTn>
                                        <p:tgtEl>
                                          <p:spTgt spid="533506"/>
                                        </p:tgtEl>
                                        <p:attrNameLst>
                                          <p:attrName>style.visibility</p:attrName>
                                        </p:attrNameLst>
                                      </p:cBhvr>
                                      <p:to>
                                        <p:strVal val="visible"/>
                                      </p:to>
                                    </p:set>
                                    <p:anim calcmode="lin" valueType="num">
                                      <p:cBhvr>
                                        <p:cTn id="41" dur="500" fill="hold"/>
                                        <p:tgtEl>
                                          <p:spTgt spid="533506"/>
                                        </p:tgtEl>
                                        <p:attrNameLst>
                                          <p:attrName>ppt_w</p:attrName>
                                        </p:attrNameLst>
                                      </p:cBhvr>
                                      <p:tavLst>
                                        <p:tav tm="0">
                                          <p:val>
                                            <p:strVal val="4*#ppt_w"/>
                                          </p:val>
                                        </p:tav>
                                        <p:tav tm="100000">
                                          <p:val>
                                            <p:strVal val="#ppt_w"/>
                                          </p:val>
                                        </p:tav>
                                      </p:tavLst>
                                    </p:anim>
                                    <p:anim calcmode="lin" valueType="num">
                                      <p:cBhvr>
                                        <p:cTn id="42" dur="500" fill="hold"/>
                                        <p:tgtEl>
                                          <p:spTgt spid="53350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16" grpId="0"/>
      <p:bldP spid="53351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9890" name="Rectangle 2">
            <a:extLst>
              <a:ext uri="{FF2B5EF4-FFF2-40B4-BE49-F238E27FC236}">
                <a16:creationId xmlns:a16="http://schemas.microsoft.com/office/drawing/2014/main" id="{A12187A3-D6BD-4630-BFDD-023463C2BB6B}"/>
              </a:ext>
            </a:extLst>
          </p:cNvPr>
          <p:cNvSpPr>
            <a:spLocks noGrp="1" noRot="1" noChangeArrowheads="1"/>
          </p:cNvSpPr>
          <p:nvPr>
            <p:ph type="title"/>
          </p:nvPr>
        </p:nvSpPr>
        <p:spPr>
          <a:xfrm>
            <a:off x="381000" y="685800"/>
            <a:ext cx="8229600" cy="1143000"/>
          </a:xfrm>
        </p:spPr>
        <p:txBody>
          <a:bodyPr/>
          <a:lstStyle/>
          <a:p>
            <a:r>
              <a:rPr lang="en-US" altLang="en-KE" sz="3600" b="0">
                <a:solidFill>
                  <a:srgbClr val="00FFFF"/>
                </a:solidFill>
                <a:latin typeface="Palatino Linotype" panose="02040502050505030304" pitchFamily="18" charset="0"/>
              </a:rPr>
              <a:t>Challenges to Takaful</a:t>
            </a:r>
            <a:endParaRPr lang="en-US" altLang="en-KE" sz="3600" b="0" i="1">
              <a:solidFill>
                <a:srgbClr val="00FFFF"/>
              </a:solidFill>
              <a:latin typeface="Palatino Linotype" panose="02040502050505030304" pitchFamily="18" charset="0"/>
            </a:endParaRPr>
          </a:p>
        </p:txBody>
      </p:sp>
      <p:sp>
        <p:nvSpPr>
          <p:cNvPr id="549891" name="Rectangle 3">
            <a:extLst>
              <a:ext uri="{FF2B5EF4-FFF2-40B4-BE49-F238E27FC236}">
                <a16:creationId xmlns:a16="http://schemas.microsoft.com/office/drawing/2014/main" id="{C0E2CCCA-D1F9-4420-AAE3-594CF2C10925}"/>
              </a:ext>
            </a:extLst>
          </p:cNvPr>
          <p:cNvSpPr>
            <a:spLocks noGrp="1" noChangeArrowheads="1"/>
          </p:cNvSpPr>
          <p:nvPr>
            <p:ph idx="1"/>
          </p:nvPr>
        </p:nvSpPr>
        <p:spPr>
          <a:xfrm>
            <a:off x="457200" y="1676400"/>
            <a:ext cx="8229600" cy="5105400"/>
          </a:xfrm>
        </p:spPr>
        <p:txBody>
          <a:bodyPr>
            <a:normAutofit lnSpcReduction="10000"/>
          </a:bodyPr>
          <a:lstStyle/>
          <a:p>
            <a:pPr algn="just">
              <a:lnSpc>
                <a:spcPct val="80000"/>
              </a:lnSpc>
            </a:pPr>
            <a:r>
              <a:rPr lang="en-US" altLang="en-KE" sz="2800" dirty="0">
                <a:latin typeface="Palatino Linotype" panose="02040502050505030304" pitchFamily="18" charset="0"/>
              </a:rPr>
              <a:t>Skepticism. </a:t>
            </a:r>
          </a:p>
          <a:p>
            <a:pPr algn="just">
              <a:lnSpc>
                <a:spcPct val="80000"/>
              </a:lnSpc>
              <a:buFont typeface="Wingdings" panose="05000000000000000000" pitchFamily="2" charset="2"/>
              <a:buNone/>
            </a:pPr>
            <a:endParaRPr lang="en-US" altLang="en-KE" sz="1600" dirty="0">
              <a:latin typeface="Palatino Linotype" panose="02040502050505030304" pitchFamily="18" charset="0"/>
            </a:endParaRPr>
          </a:p>
          <a:p>
            <a:pPr algn="just">
              <a:lnSpc>
                <a:spcPct val="80000"/>
              </a:lnSpc>
            </a:pPr>
            <a:r>
              <a:rPr lang="en-US" altLang="en-KE" sz="2800" dirty="0">
                <a:latin typeface="Palatino Linotype" panose="02040502050505030304" pitchFamily="18" charset="0"/>
              </a:rPr>
              <a:t>Lack of uniformity in Shariah decisions. </a:t>
            </a:r>
          </a:p>
          <a:p>
            <a:pPr marL="0" indent="0" algn="just">
              <a:lnSpc>
                <a:spcPct val="80000"/>
              </a:lnSpc>
              <a:buNone/>
            </a:pPr>
            <a:endParaRPr lang="en-US" altLang="en-KE" sz="2800" dirty="0">
              <a:latin typeface="Palatino Linotype" panose="02040502050505030304" pitchFamily="18" charset="0"/>
            </a:endParaRPr>
          </a:p>
          <a:p>
            <a:pPr algn="just">
              <a:lnSpc>
                <a:spcPct val="80000"/>
              </a:lnSpc>
            </a:pPr>
            <a:r>
              <a:rPr lang="en-US" altLang="en-KE" sz="2800" dirty="0">
                <a:latin typeface="Palatino Linotype" panose="02040502050505030304" pitchFamily="18" charset="0"/>
              </a:rPr>
              <a:t>Regulatory issues.</a:t>
            </a:r>
          </a:p>
          <a:p>
            <a:pPr algn="just">
              <a:lnSpc>
                <a:spcPct val="80000"/>
              </a:lnSpc>
            </a:pPr>
            <a:endParaRPr lang="en-US" altLang="en-KE" sz="1800" dirty="0">
              <a:latin typeface="Palatino Linotype" panose="02040502050505030304" pitchFamily="18" charset="0"/>
            </a:endParaRPr>
          </a:p>
          <a:p>
            <a:pPr algn="just">
              <a:lnSpc>
                <a:spcPct val="80000"/>
              </a:lnSpc>
            </a:pPr>
            <a:r>
              <a:rPr lang="en-US" altLang="en-KE" sz="2800" dirty="0">
                <a:latin typeface="Palatino Linotype" panose="02040502050505030304" pitchFamily="18" charset="0"/>
              </a:rPr>
              <a:t>Capacity constraints due to inadequate </a:t>
            </a:r>
            <a:r>
              <a:rPr lang="en-US" altLang="en-KE" sz="2800" dirty="0" err="1">
                <a:latin typeface="Palatino Linotype" panose="02040502050505030304" pitchFamily="18" charset="0"/>
              </a:rPr>
              <a:t>ReTakaful</a:t>
            </a:r>
            <a:r>
              <a:rPr lang="en-US" altLang="en-KE" sz="2800" dirty="0">
                <a:latin typeface="Palatino Linotype" panose="02040502050505030304" pitchFamily="18" charset="0"/>
              </a:rPr>
              <a:t>.</a:t>
            </a:r>
          </a:p>
          <a:p>
            <a:pPr algn="just">
              <a:lnSpc>
                <a:spcPct val="80000"/>
              </a:lnSpc>
            </a:pPr>
            <a:endParaRPr lang="en-US" altLang="en-KE" sz="1800" dirty="0">
              <a:latin typeface="Palatino Linotype" panose="02040502050505030304" pitchFamily="18" charset="0"/>
            </a:endParaRPr>
          </a:p>
          <a:p>
            <a:pPr algn="just">
              <a:lnSpc>
                <a:spcPct val="80000"/>
              </a:lnSpc>
            </a:pPr>
            <a:r>
              <a:rPr lang="en-US" altLang="en-KE" sz="2800" dirty="0">
                <a:latin typeface="Palatino Linotype" panose="02040502050505030304" pitchFamily="18" charset="0"/>
              </a:rPr>
              <a:t>Limited Investment avenues.</a:t>
            </a:r>
            <a:r>
              <a:rPr lang="en-US" altLang="en-KE" sz="2800" dirty="0"/>
              <a:t>                                </a:t>
            </a:r>
          </a:p>
          <a:p>
            <a:pPr algn="just">
              <a:lnSpc>
                <a:spcPct val="80000"/>
              </a:lnSpc>
            </a:pPr>
            <a:endParaRPr lang="en-US" altLang="en-KE" sz="1600" dirty="0">
              <a:latin typeface="Palatino Linotype" panose="02040502050505030304" pitchFamily="18" charset="0"/>
            </a:endParaRPr>
          </a:p>
          <a:p>
            <a:pPr algn="just">
              <a:lnSpc>
                <a:spcPct val="80000"/>
              </a:lnSpc>
            </a:pPr>
            <a:r>
              <a:rPr lang="en-US" altLang="en-KE" sz="2800" dirty="0">
                <a:latin typeface="Palatino Linotype" panose="02040502050505030304" pitchFamily="18" charset="0"/>
              </a:rPr>
              <a:t>H.R. issues.</a:t>
            </a:r>
          </a:p>
        </p:txBody>
      </p:sp>
      <p:pic>
        <p:nvPicPr>
          <p:cNvPr id="4" name="Picture 3" descr="A picture containing clipart&#10;&#10;Description automatically generated">
            <a:extLst>
              <a:ext uri="{FF2B5EF4-FFF2-40B4-BE49-F238E27FC236}">
                <a16:creationId xmlns:a16="http://schemas.microsoft.com/office/drawing/2014/main" id="{21BCDCF0-7941-4BBE-A593-15766FCCA2F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49890"/>
                                        </p:tgtEl>
                                        <p:attrNameLst>
                                          <p:attrName>style.visibility</p:attrName>
                                        </p:attrNameLst>
                                      </p:cBhvr>
                                      <p:to>
                                        <p:strVal val="visible"/>
                                      </p:to>
                                    </p:set>
                                    <p:anim calcmode="discrete" valueType="clr">
                                      <p:cBhvr override="childStyle">
                                        <p:cTn id="7" dur="80"/>
                                        <p:tgtEl>
                                          <p:spTgt spid="5498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9890"/>
                                        </p:tgtEl>
                                        <p:attrNameLst>
                                          <p:attrName>fillcolor</p:attrName>
                                        </p:attrNameLst>
                                      </p:cBhvr>
                                      <p:tavLst>
                                        <p:tav tm="0">
                                          <p:val>
                                            <p:clrVal>
                                              <a:schemeClr val="accent2"/>
                                            </p:clrVal>
                                          </p:val>
                                        </p:tav>
                                        <p:tav tm="50000">
                                          <p:val>
                                            <p:clrVal>
                                              <a:schemeClr val="hlink"/>
                                            </p:clrVal>
                                          </p:val>
                                        </p:tav>
                                      </p:tavLst>
                                    </p:anim>
                                    <p:set>
                                      <p:cBhvr>
                                        <p:cTn id="9" dur="80"/>
                                        <p:tgtEl>
                                          <p:spTgt spid="549890"/>
                                        </p:tgtEl>
                                        <p:attrNameLst>
                                          <p:attrName>fill.type</p:attrName>
                                        </p:attrNameLst>
                                      </p:cBhvr>
                                      <p:to>
                                        <p:strVal val="solid"/>
                                      </p:to>
                                    </p:set>
                                  </p:childTnLst>
                                </p:cTn>
                              </p:par>
                            </p:childTnLst>
                          </p:cTn>
                        </p:par>
                        <p:par>
                          <p:cTn id="10" fill="hold" nodeType="afterGroup">
                            <p:stCondLst>
                              <p:cond delay="800"/>
                            </p:stCondLst>
                            <p:childTnLst>
                              <p:par>
                                <p:cTn id="11" presetID="2" presetClass="entr" presetSubtype="4" fill="hold" grpId="0" nodeType="afterEffect">
                                  <p:stCondLst>
                                    <p:cond delay="0"/>
                                  </p:stCondLst>
                                  <p:childTnLst>
                                    <p:set>
                                      <p:cBhvr>
                                        <p:cTn id="12" dur="1" fill="hold">
                                          <p:stCondLst>
                                            <p:cond delay="0"/>
                                          </p:stCondLst>
                                        </p:cTn>
                                        <p:tgtEl>
                                          <p:spTgt spid="549891">
                                            <p:txEl>
                                              <p:pRg st="0" end="0"/>
                                            </p:txEl>
                                          </p:spTgt>
                                        </p:tgtEl>
                                        <p:attrNameLst>
                                          <p:attrName>style.visibility</p:attrName>
                                        </p:attrNameLst>
                                      </p:cBhvr>
                                      <p:to>
                                        <p:strVal val="visible"/>
                                      </p:to>
                                    </p:set>
                                    <p:anim calcmode="lin" valueType="num">
                                      <p:cBhvr additive="base">
                                        <p:cTn id="13" dur="500" fill="hold"/>
                                        <p:tgtEl>
                                          <p:spTgt spid="5498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9891">
                                            <p:txEl>
                                              <p:pRg st="0" end="0"/>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300"/>
                            </p:stCondLst>
                            <p:childTnLst>
                              <p:par>
                                <p:cTn id="16" presetID="2" presetClass="entr" presetSubtype="4" fill="hold" grpId="0" nodeType="afterEffect">
                                  <p:stCondLst>
                                    <p:cond delay="0"/>
                                  </p:stCondLst>
                                  <p:childTnLst>
                                    <p:set>
                                      <p:cBhvr>
                                        <p:cTn id="17" dur="1" fill="hold">
                                          <p:stCondLst>
                                            <p:cond delay="0"/>
                                          </p:stCondLst>
                                        </p:cTn>
                                        <p:tgtEl>
                                          <p:spTgt spid="549891">
                                            <p:txEl>
                                              <p:pRg st="2" end="2"/>
                                            </p:txEl>
                                          </p:spTgt>
                                        </p:tgtEl>
                                        <p:attrNameLst>
                                          <p:attrName>style.visibility</p:attrName>
                                        </p:attrNameLst>
                                      </p:cBhvr>
                                      <p:to>
                                        <p:strVal val="visible"/>
                                      </p:to>
                                    </p:set>
                                    <p:anim calcmode="lin" valueType="num">
                                      <p:cBhvr additive="base">
                                        <p:cTn id="18" dur="500" fill="hold"/>
                                        <p:tgtEl>
                                          <p:spTgt spid="549891">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49891">
                                            <p:txEl>
                                              <p:pRg st="2" end="2"/>
                                            </p:txEl>
                                          </p:spTgt>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800"/>
                            </p:stCondLst>
                            <p:childTnLst>
                              <p:par>
                                <p:cTn id="21" presetID="2" presetClass="entr" presetSubtype="4" fill="hold" grpId="0" nodeType="afterEffect">
                                  <p:stCondLst>
                                    <p:cond delay="0"/>
                                  </p:stCondLst>
                                  <p:childTnLst>
                                    <p:set>
                                      <p:cBhvr>
                                        <p:cTn id="22" dur="1" fill="hold">
                                          <p:stCondLst>
                                            <p:cond delay="0"/>
                                          </p:stCondLst>
                                        </p:cTn>
                                        <p:tgtEl>
                                          <p:spTgt spid="549891">
                                            <p:txEl>
                                              <p:pRg st="4" end="4"/>
                                            </p:txEl>
                                          </p:spTgt>
                                        </p:tgtEl>
                                        <p:attrNameLst>
                                          <p:attrName>style.visibility</p:attrName>
                                        </p:attrNameLst>
                                      </p:cBhvr>
                                      <p:to>
                                        <p:strVal val="visible"/>
                                      </p:to>
                                    </p:set>
                                    <p:anim calcmode="lin" valueType="num">
                                      <p:cBhvr additive="base">
                                        <p:cTn id="23" dur="500" fill="hold"/>
                                        <p:tgtEl>
                                          <p:spTgt spid="54989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9891">
                                            <p:txEl>
                                              <p:pRg st="4" end="4"/>
                                            </p:txEl>
                                          </p:spTgt>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300"/>
                            </p:stCondLst>
                            <p:childTnLst>
                              <p:par>
                                <p:cTn id="26" presetID="2" presetClass="entr" presetSubtype="4" fill="hold" grpId="0" nodeType="afterEffect">
                                  <p:stCondLst>
                                    <p:cond delay="0"/>
                                  </p:stCondLst>
                                  <p:childTnLst>
                                    <p:set>
                                      <p:cBhvr>
                                        <p:cTn id="27" dur="1" fill="hold">
                                          <p:stCondLst>
                                            <p:cond delay="0"/>
                                          </p:stCondLst>
                                        </p:cTn>
                                        <p:tgtEl>
                                          <p:spTgt spid="549891">
                                            <p:txEl>
                                              <p:pRg st="6" end="6"/>
                                            </p:txEl>
                                          </p:spTgt>
                                        </p:tgtEl>
                                        <p:attrNameLst>
                                          <p:attrName>style.visibility</p:attrName>
                                        </p:attrNameLst>
                                      </p:cBhvr>
                                      <p:to>
                                        <p:strVal val="visible"/>
                                      </p:to>
                                    </p:set>
                                    <p:anim calcmode="lin" valueType="num">
                                      <p:cBhvr additive="base">
                                        <p:cTn id="28" dur="500" fill="hold"/>
                                        <p:tgtEl>
                                          <p:spTgt spid="549891">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49891">
                                            <p:txEl>
                                              <p:pRg st="6" end="6"/>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2800"/>
                            </p:stCondLst>
                            <p:childTnLst>
                              <p:par>
                                <p:cTn id="31" presetID="2" presetClass="entr" presetSubtype="4" fill="hold" grpId="0" nodeType="afterEffect">
                                  <p:stCondLst>
                                    <p:cond delay="0"/>
                                  </p:stCondLst>
                                  <p:childTnLst>
                                    <p:set>
                                      <p:cBhvr>
                                        <p:cTn id="32" dur="1" fill="hold">
                                          <p:stCondLst>
                                            <p:cond delay="0"/>
                                          </p:stCondLst>
                                        </p:cTn>
                                        <p:tgtEl>
                                          <p:spTgt spid="549891">
                                            <p:txEl>
                                              <p:pRg st="8" end="8"/>
                                            </p:txEl>
                                          </p:spTgt>
                                        </p:tgtEl>
                                        <p:attrNameLst>
                                          <p:attrName>style.visibility</p:attrName>
                                        </p:attrNameLst>
                                      </p:cBhvr>
                                      <p:to>
                                        <p:strVal val="visible"/>
                                      </p:to>
                                    </p:set>
                                    <p:anim calcmode="lin" valueType="num">
                                      <p:cBhvr additive="base">
                                        <p:cTn id="33" dur="500" fill="hold"/>
                                        <p:tgtEl>
                                          <p:spTgt spid="549891">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49891">
                                            <p:txEl>
                                              <p:pRg st="8" end="8"/>
                                            </p:txEl>
                                          </p:spTgt>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3300"/>
                            </p:stCondLst>
                            <p:childTnLst>
                              <p:par>
                                <p:cTn id="36" presetID="2" presetClass="entr" presetSubtype="4" fill="hold" grpId="0" nodeType="afterEffect">
                                  <p:stCondLst>
                                    <p:cond delay="0"/>
                                  </p:stCondLst>
                                  <p:childTnLst>
                                    <p:set>
                                      <p:cBhvr>
                                        <p:cTn id="37" dur="1" fill="hold">
                                          <p:stCondLst>
                                            <p:cond delay="0"/>
                                          </p:stCondLst>
                                        </p:cTn>
                                        <p:tgtEl>
                                          <p:spTgt spid="549891">
                                            <p:txEl>
                                              <p:pRg st="10" end="10"/>
                                            </p:txEl>
                                          </p:spTgt>
                                        </p:tgtEl>
                                        <p:attrNameLst>
                                          <p:attrName>style.visibility</p:attrName>
                                        </p:attrNameLst>
                                      </p:cBhvr>
                                      <p:to>
                                        <p:strVal val="visible"/>
                                      </p:to>
                                    </p:set>
                                    <p:anim calcmode="lin" valueType="num">
                                      <p:cBhvr additive="base">
                                        <p:cTn id="38" dur="500" fill="hold"/>
                                        <p:tgtEl>
                                          <p:spTgt spid="549891">
                                            <p:txEl>
                                              <p:pRg st="10" end="1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4989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0" grpId="0"/>
      <p:bldP spid="54989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4" name="Rectangle 4">
            <a:extLst>
              <a:ext uri="{FF2B5EF4-FFF2-40B4-BE49-F238E27FC236}">
                <a16:creationId xmlns:a16="http://schemas.microsoft.com/office/drawing/2014/main" id="{66145D0A-3AF0-4FD1-8378-53A5517CE9E5}"/>
              </a:ext>
            </a:extLst>
          </p:cNvPr>
          <p:cNvSpPr>
            <a:spLocks noGrp="1" noRot="1" noChangeArrowheads="1"/>
          </p:cNvSpPr>
          <p:nvPr>
            <p:ph type="title"/>
          </p:nvPr>
        </p:nvSpPr>
        <p:spPr>
          <a:xfrm>
            <a:off x="762000" y="2667000"/>
            <a:ext cx="7772400" cy="1431925"/>
          </a:xfrm>
        </p:spPr>
        <p:txBody>
          <a:bodyPr/>
          <a:lstStyle/>
          <a:p>
            <a:r>
              <a:rPr lang="en-US" altLang="en-KE">
                <a:solidFill>
                  <a:srgbClr val="00FFFF"/>
                </a:solidFill>
              </a:rPr>
              <a:t>Thank you for your attention</a:t>
            </a:r>
          </a:p>
        </p:txBody>
      </p:sp>
      <p:pic>
        <p:nvPicPr>
          <p:cNvPr id="3" name="Picture 2" descr="A picture containing clipart&#10;&#10;Description automatically generated">
            <a:extLst>
              <a:ext uri="{FF2B5EF4-FFF2-40B4-BE49-F238E27FC236}">
                <a16:creationId xmlns:a16="http://schemas.microsoft.com/office/drawing/2014/main" id="{74EAD6A8-6ED5-485F-9D76-B0E46180614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850922" y="971373"/>
            <a:ext cx="5435261" cy="2146928"/>
          </a:xfrm>
          <a:prstGeom prst="rect">
            <a:avLst/>
          </a:prstGeom>
        </p:spPr>
      </p:pic>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iterate type="lt">
                                    <p:tmPct val="0"/>
                                  </p:iterate>
                                  <p:childTnLst>
                                    <p:set>
                                      <p:cBhvr>
                                        <p:cTn id="6" dur="1" fill="hold">
                                          <p:stCondLst>
                                            <p:cond delay="0"/>
                                          </p:stCondLst>
                                        </p:cTn>
                                        <p:tgtEl>
                                          <p:spTgt spid="209924"/>
                                        </p:tgtEl>
                                        <p:attrNameLst>
                                          <p:attrName>style.visibility</p:attrName>
                                        </p:attrNameLst>
                                      </p:cBhvr>
                                      <p:to>
                                        <p:strVal val="visible"/>
                                      </p:to>
                                    </p:set>
                                    <p:animEffect transition="in" filter="dissolve">
                                      <p:cBhvr>
                                        <p:cTn id="7" dur="1000"/>
                                        <p:tgtEl>
                                          <p:spTgt spid="209924"/>
                                        </p:tgtEl>
                                      </p:cBhvr>
                                    </p:animEffect>
                                  </p:childTnLst>
                                </p:cTn>
                              </p:par>
                            </p:childTnLst>
                          </p:cTn>
                        </p:par>
                        <p:par>
                          <p:cTn id="8" fill="hold" nodeType="afterGroup">
                            <p:stCondLst>
                              <p:cond delay="1000"/>
                            </p:stCondLst>
                            <p:childTnLst>
                              <p:par>
                                <p:cTn id="9" presetID="48" presetClass="exit" presetSubtype="0" decel="50000" fill="hold" grpId="1" nodeType="afterEffect">
                                  <p:stCondLst>
                                    <p:cond delay="0"/>
                                  </p:stCondLst>
                                  <p:iterate type="lt">
                                    <p:tmPct val="0"/>
                                  </p:iterate>
                                  <p:childTnLst>
                                    <p:anim calcmode="lin" valueType="num">
                                      <p:cBhvr>
                                        <p:cTn id="10" dur="1000"/>
                                        <p:tgtEl>
                                          <p:spTgt spid="209924"/>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11" dur="1000"/>
                                        <p:tgtEl>
                                          <p:spTgt spid="209924"/>
                                        </p:tgtEl>
                                        <p:attrNameLst>
                                          <p:attrName>ppt_x</p:attrName>
                                        </p:attrNameLst>
                                      </p:cBhvr>
                                      <p:tavLst>
                                        <p:tav tm="0">
                                          <p:val>
                                            <p:strVal val="ppt_x"/>
                                          </p:val>
                                        </p:tav>
                                        <p:tav tm="50000">
                                          <p:val>
                                            <p:fltVal val="0.95"/>
                                          </p:val>
                                        </p:tav>
                                        <p:tav tm="100000">
                                          <p:val>
                                            <p:fltVal val="-1"/>
                                          </p:val>
                                        </p:tav>
                                      </p:tavLst>
                                    </p:anim>
                                    <p:anim calcmode="lin" valueType="num">
                                      <p:cBhvr>
                                        <p:cTn id="12" dur="1000"/>
                                        <p:tgtEl>
                                          <p:spTgt spid="209924"/>
                                        </p:tgtEl>
                                        <p:attrNameLst>
                                          <p:attrName>ppt_y</p:attrName>
                                        </p:attrNameLst>
                                      </p:cBhvr>
                                      <p:tavLst>
                                        <p:tav tm="0">
                                          <p:val>
                                            <p:strVal val="ppt_y"/>
                                          </p:val>
                                        </p:tav>
                                        <p:tav tm="100000">
                                          <p:val>
                                            <p:strVal val="ppt_y"/>
                                          </p:val>
                                        </p:tav>
                                      </p:tavLst>
                                    </p:anim>
                                    <p:animEffect transition="out" filter="fade">
                                      <p:cBhvr>
                                        <p:cTn id="13" dur="1000"/>
                                        <p:tgtEl>
                                          <p:spTgt spid="209924"/>
                                        </p:tgtEl>
                                      </p:cBhvr>
                                    </p:animEffect>
                                    <p:set>
                                      <p:cBhvr>
                                        <p:cTn id="14" dur="1" fill="hold">
                                          <p:stCondLst>
                                            <p:cond delay="999"/>
                                          </p:stCondLst>
                                        </p:cTn>
                                        <p:tgtEl>
                                          <p:spTgt spid="2099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4" grpId="0"/>
      <p:bldP spid="209924"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73" name="Freeform: Shape 72">
            <a:extLst>
              <a:ext uri="{FF2B5EF4-FFF2-40B4-BE49-F238E27FC236}">
                <a16:creationId xmlns:a16="http://schemas.microsoft.com/office/drawing/2014/main" id="{9610F818-219E-491F-887F-B078103BA2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39895"/>
            <a:ext cx="9143999"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706" name="Rectangle 2">
            <a:extLst>
              <a:ext uri="{FF2B5EF4-FFF2-40B4-BE49-F238E27FC236}">
                <a16:creationId xmlns:a16="http://schemas.microsoft.com/office/drawing/2014/main" id="{DAE18E2D-8A7B-48BA-8676-62D6FFC10C88}"/>
              </a:ext>
            </a:extLst>
          </p:cNvPr>
          <p:cNvSpPr>
            <a:spLocks noGrp="1" noRot="1" noChangeArrowheads="1"/>
          </p:cNvSpPr>
          <p:nvPr>
            <p:ph type="title"/>
          </p:nvPr>
        </p:nvSpPr>
        <p:spPr>
          <a:xfrm>
            <a:off x="607500" y="4080386"/>
            <a:ext cx="7929000" cy="1388741"/>
          </a:xfrm>
        </p:spPr>
        <p:txBody>
          <a:bodyPr vert="horz" lIns="91440" tIns="45720" rIns="91440" bIns="45720" rtlCol="0" anchor="b">
            <a:normAutofit/>
          </a:bodyPr>
          <a:lstStyle/>
          <a:p>
            <a:pPr algn="ctr">
              <a:lnSpc>
                <a:spcPct val="90000"/>
              </a:lnSpc>
            </a:pPr>
            <a:r>
              <a:rPr lang="en-US" altLang="en-KE" sz="4600">
                <a:solidFill>
                  <a:srgbClr val="FFFFFF"/>
                </a:solidFill>
                <a:cs typeface="+mj-cs"/>
              </a:rPr>
              <a:t>Objections to Conventional Insurance </a:t>
            </a:r>
          </a:p>
        </p:txBody>
      </p:sp>
      <p:sp>
        <p:nvSpPr>
          <p:cNvPr id="75"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854" y="643464"/>
            <a:ext cx="5818353"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clipart&#10;&#10;Description automatically generated">
            <a:extLst>
              <a:ext uri="{FF2B5EF4-FFF2-40B4-BE49-F238E27FC236}">
                <a16:creationId xmlns:a16="http://schemas.microsoft.com/office/drawing/2014/main" id="{60F311E2-5BBB-4C0F-B86C-957C408A16C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850922" y="971373"/>
            <a:ext cx="5435261" cy="2146928"/>
          </a:xfrm>
          <a:prstGeom prst="rect">
            <a:avLst/>
          </a:prstGeom>
        </p:spPr>
      </p:pic>
    </p:spTree>
    <p:extLst>
      <p:ext uri="{BB962C8B-B14F-4D97-AF65-F5344CB8AC3E}">
        <p14:creationId xmlns:p14="http://schemas.microsoft.com/office/powerpoint/2010/main" val="3511081890"/>
      </p:ext>
    </p:extLst>
  </p:cSld>
  <p:clrMapOvr>
    <a:overrideClrMapping bg1="lt1" tx1="dk1" bg2="lt2" tx2="dk2" accent1="accent1" accent2="accent2" accent3="accent3" accent4="accent4" accent5="accent5" accent6="accent6" hlink="hlink" folHlink="folHlink"/>
  </p:clrMapOvr>
  <p:transition spd="slow">
    <p:pull dir="d"/>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B2B82547-2424-4E7A-A98B-75206EE730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492546" name="Rectangle 2">
            <a:extLst>
              <a:ext uri="{FF2B5EF4-FFF2-40B4-BE49-F238E27FC236}">
                <a16:creationId xmlns:a16="http://schemas.microsoft.com/office/drawing/2014/main" id="{8EBF2583-8F0C-4641-98AE-9E805A148754}"/>
              </a:ext>
            </a:extLst>
          </p:cNvPr>
          <p:cNvSpPr>
            <a:spLocks noGrp="1" noRot="1" noChangeArrowheads="1"/>
          </p:cNvSpPr>
          <p:nvPr>
            <p:ph type="title"/>
          </p:nvPr>
        </p:nvSpPr>
        <p:spPr>
          <a:xfrm>
            <a:off x="481315" y="1687286"/>
            <a:ext cx="2452097" cy="3978017"/>
          </a:xfrm>
        </p:spPr>
        <p:txBody>
          <a:bodyPr anchor="t">
            <a:normAutofit/>
          </a:bodyPr>
          <a:lstStyle/>
          <a:p>
            <a:r>
              <a:rPr lang="en-US" altLang="en-KE" sz="3500"/>
              <a:t>Insurance Defined</a:t>
            </a:r>
          </a:p>
        </p:txBody>
      </p:sp>
      <p:graphicFrame>
        <p:nvGraphicFramePr>
          <p:cNvPr id="492549" name="Rectangle 3">
            <a:extLst>
              <a:ext uri="{FF2B5EF4-FFF2-40B4-BE49-F238E27FC236}">
                <a16:creationId xmlns:a16="http://schemas.microsoft.com/office/drawing/2014/main" id="{CEA142CA-0E6C-4022-A01F-9B67D7BFC561}"/>
              </a:ext>
            </a:extLst>
          </p:cNvPr>
          <p:cNvGraphicFramePr>
            <a:graphicFrameLocks noGrp="1"/>
          </p:cNvGraphicFramePr>
          <p:nvPr>
            <p:ph idx="1"/>
            <p:extLst>
              <p:ext uri="{D42A27DB-BD31-4B8C-83A1-F6EECF244321}">
                <p14:modId xmlns:p14="http://schemas.microsoft.com/office/powerpoint/2010/main" val="1588468014"/>
              </p:ext>
            </p:extLst>
          </p:nvPr>
        </p:nvGraphicFramePr>
        <p:xfrm>
          <a:off x="4131614" y="965200"/>
          <a:ext cx="4859985" cy="528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A picture containing clipart&#10;&#10;Description automatically generated">
            <a:extLst>
              <a:ext uri="{FF2B5EF4-FFF2-40B4-BE49-F238E27FC236}">
                <a16:creationId xmlns:a16="http://schemas.microsoft.com/office/drawing/2014/main" id="{59680265-70F5-4893-883B-306FA104125A}"/>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extLst>
      <p:ext uri="{BB962C8B-B14F-4D97-AF65-F5344CB8AC3E}">
        <p14:creationId xmlns:p14="http://schemas.microsoft.com/office/powerpoint/2010/main" val="609836257"/>
      </p:ext>
    </p:extLst>
  </p:cSld>
  <p:clrMapOvr>
    <a:masterClrMapping/>
  </p:clrMapOvr>
  <p:transition spd="slow">
    <p:cover dir="ld"/>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1E0D4A3-ECB8-4689-ABDB-9CE848CE83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3570" name="Rectangle 2">
            <a:extLst>
              <a:ext uri="{FF2B5EF4-FFF2-40B4-BE49-F238E27FC236}">
                <a16:creationId xmlns:a16="http://schemas.microsoft.com/office/drawing/2014/main" id="{125A3BEB-F285-4FB8-83FF-11A5C7D19F81}"/>
              </a:ext>
            </a:extLst>
          </p:cNvPr>
          <p:cNvSpPr>
            <a:spLocks noGrp="1" noRot="1" noChangeArrowheads="1"/>
          </p:cNvSpPr>
          <p:nvPr>
            <p:ph type="title"/>
          </p:nvPr>
        </p:nvSpPr>
        <p:spPr>
          <a:xfrm>
            <a:off x="607500" y="447188"/>
            <a:ext cx="7928998" cy="970450"/>
          </a:xfrm>
          <a:effectLst/>
        </p:spPr>
        <p:txBody>
          <a:bodyPr anchor="ctr">
            <a:normAutofit/>
          </a:bodyPr>
          <a:lstStyle/>
          <a:p>
            <a:pPr algn="ctr"/>
            <a:r>
              <a:rPr lang="en-US" altLang="en-KE" sz="2400">
                <a:solidFill>
                  <a:schemeClr val="tx1"/>
                </a:solidFill>
              </a:rPr>
              <a:t>Objections to Conventional Insurance</a:t>
            </a:r>
          </a:p>
        </p:txBody>
      </p:sp>
      <p:sp>
        <p:nvSpPr>
          <p:cNvPr id="74" name="Freeform: Shape 73">
            <a:extLst>
              <a:ext uri="{FF2B5EF4-FFF2-40B4-BE49-F238E27FC236}">
                <a16:creationId xmlns:a16="http://schemas.microsoft.com/office/drawing/2014/main" id="{8854772B-9C8F-4037-89E0-3A45208AB3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819" y="1576408"/>
            <a:ext cx="8188361" cy="4638125"/>
          </a:xfrm>
          <a:custGeom>
            <a:avLst/>
            <a:gdLst>
              <a:gd name="connsiteX0" fmla="*/ 5441025 w 10917814"/>
              <a:gd name="connsiteY0" fmla="*/ 0 h 4638125"/>
              <a:gd name="connsiteX1" fmla="*/ 5453725 w 10917814"/>
              <a:gd name="connsiteY1" fmla="*/ 0 h 4638125"/>
              <a:gd name="connsiteX2" fmla="*/ 5464308 w 10917814"/>
              <a:gd name="connsiteY2" fmla="*/ 0 h 4638125"/>
              <a:gd name="connsiteX3" fmla="*/ 5477009 w 10917814"/>
              <a:gd name="connsiteY3" fmla="*/ 4762 h 4638125"/>
              <a:gd name="connsiteX4" fmla="*/ 5489708 w 10917814"/>
              <a:gd name="connsiteY4" fmla="*/ 9525 h 4638125"/>
              <a:gd name="connsiteX5" fmla="*/ 5498175 w 10917814"/>
              <a:gd name="connsiteY5" fmla="*/ 12700 h 4638125"/>
              <a:gd name="connsiteX6" fmla="*/ 5865801 w 10917814"/>
              <a:gd name="connsiteY6" fmla="*/ 288419 h 4638125"/>
              <a:gd name="connsiteX7" fmla="*/ 10765009 w 10917814"/>
              <a:gd name="connsiteY7" fmla="*/ 288419 h 4638125"/>
              <a:gd name="connsiteX8" fmla="*/ 10917814 w 10917814"/>
              <a:gd name="connsiteY8" fmla="*/ 441224 h 4638125"/>
              <a:gd name="connsiteX9" fmla="*/ 10917814 w 10917814"/>
              <a:gd name="connsiteY9" fmla="*/ 4485320 h 4638125"/>
              <a:gd name="connsiteX10" fmla="*/ 10765009 w 10917814"/>
              <a:gd name="connsiteY10" fmla="*/ 4638125 h 4638125"/>
              <a:gd name="connsiteX11" fmla="*/ 152805 w 10917814"/>
              <a:gd name="connsiteY11" fmla="*/ 4638125 h 4638125"/>
              <a:gd name="connsiteX12" fmla="*/ 0 w 10917814"/>
              <a:gd name="connsiteY12" fmla="*/ 4485320 h 4638125"/>
              <a:gd name="connsiteX13" fmla="*/ 0 w 10917814"/>
              <a:gd name="connsiteY13" fmla="*/ 441224 h 4638125"/>
              <a:gd name="connsiteX14" fmla="*/ 152805 w 10917814"/>
              <a:gd name="connsiteY14" fmla="*/ 288419 h 4638125"/>
              <a:gd name="connsiteX15" fmla="*/ 5041650 w 10917814"/>
              <a:gd name="connsiteY15" fmla="*/ 288419 h 4638125"/>
              <a:gd name="connsiteX16" fmla="*/ 5409275 w 10917814"/>
              <a:gd name="connsiteY16" fmla="*/ 12700 h 4638125"/>
              <a:gd name="connsiteX17" fmla="*/ 5417742 w 10917814"/>
              <a:gd name="connsiteY17" fmla="*/ 9525 h 4638125"/>
              <a:gd name="connsiteX18" fmla="*/ 5430442 w 10917814"/>
              <a:gd name="connsiteY18" fmla="*/ 4762 h 46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917814" h="4638125">
                <a:moveTo>
                  <a:pt x="5441025" y="0"/>
                </a:moveTo>
                <a:lnTo>
                  <a:pt x="5453725" y="0"/>
                </a:lnTo>
                <a:lnTo>
                  <a:pt x="5464308" y="0"/>
                </a:lnTo>
                <a:lnTo>
                  <a:pt x="5477009" y="4762"/>
                </a:lnTo>
                <a:lnTo>
                  <a:pt x="5489708" y="9525"/>
                </a:lnTo>
                <a:lnTo>
                  <a:pt x="5498175" y="12700"/>
                </a:lnTo>
                <a:lnTo>
                  <a:pt x="5865801" y="288419"/>
                </a:lnTo>
                <a:lnTo>
                  <a:pt x="10765009" y="288419"/>
                </a:lnTo>
                <a:cubicBezTo>
                  <a:pt x="10849401" y="288419"/>
                  <a:pt x="10917814" y="356832"/>
                  <a:pt x="10917814" y="441224"/>
                </a:cubicBezTo>
                <a:lnTo>
                  <a:pt x="10917814" y="4485320"/>
                </a:lnTo>
                <a:cubicBezTo>
                  <a:pt x="10917814" y="4569712"/>
                  <a:pt x="10849401" y="4638125"/>
                  <a:pt x="10765009" y="4638125"/>
                </a:cubicBezTo>
                <a:lnTo>
                  <a:pt x="152805" y="4638125"/>
                </a:lnTo>
                <a:cubicBezTo>
                  <a:pt x="68413" y="4638125"/>
                  <a:pt x="0" y="4569712"/>
                  <a:pt x="0" y="4485320"/>
                </a:cubicBezTo>
                <a:lnTo>
                  <a:pt x="0" y="441224"/>
                </a:lnTo>
                <a:cubicBezTo>
                  <a:pt x="0" y="356832"/>
                  <a:pt x="68413" y="288419"/>
                  <a:pt x="152805" y="288419"/>
                </a:cubicBezTo>
                <a:lnTo>
                  <a:pt x="5041650" y="288419"/>
                </a:lnTo>
                <a:lnTo>
                  <a:pt x="5409275" y="12700"/>
                </a:lnTo>
                <a:lnTo>
                  <a:pt x="5417742" y="9525"/>
                </a:lnTo>
                <a:lnTo>
                  <a:pt x="5430442" y="4762"/>
                </a:ln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3571" name="Rectangle 3">
            <a:extLst>
              <a:ext uri="{FF2B5EF4-FFF2-40B4-BE49-F238E27FC236}">
                <a16:creationId xmlns:a16="http://schemas.microsoft.com/office/drawing/2014/main" id="{6E8E2DFC-DF02-480B-82ED-CA807AB11596}"/>
              </a:ext>
            </a:extLst>
          </p:cNvPr>
          <p:cNvSpPr>
            <a:spLocks noGrp="1" noChangeArrowheads="1"/>
          </p:cNvSpPr>
          <p:nvPr>
            <p:ph idx="1"/>
          </p:nvPr>
        </p:nvSpPr>
        <p:spPr>
          <a:xfrm>
            <a:off x="836799" y="2222287"/>
            <a:ext cx="7475214" cy="3636511"/>
          </a:xfrm>
          <a:effectLst/>
        </p:spPr>
        <p:txBody>
          <a:bodyPr>
            <a:normAutofit/>
          </a:bodyPr>
          <a:lstStyle/>
          <a:p>
            <a:pPr>
              <a:lnSpc>
                <a:spcPct val="90000"/>
              </a:lnSpc>
            </a:pPr>
            <a:r>
              <a:rPr lang="en-US" altLang="en-KE" b="1"/>
              <a:t>Scholars view the insurance contract as an exchange contract – money is being exchanged for money over time.</a:t>
            </a:r>
          </a:p>
          <a:p>
            <a:pPr>
              <a:lnSpc>
                <a:spcPct val="90000"/>
              </a:lnSpc>
            </a:pPr>
            <a:r>
              <a:rPr lang="en-US" altLang="en-KE" b="1"/>
              <a:t>This brings about the problem of </a:t>
            </a:r>
            <a:r>
              <a:rPr lang="en-US" altLang="en-KE" b="1" i="1"/>
              <a:t>gharrar</a:t>
            </a:r>
            <a:r>
              <a:rPr lang="en-US" altLang="en-KE" b="1"/>
              <a:t> (which leads to </a:t>
            </a:r>
            <a:r>
              <a:rPr lang="en-US" altLang="en-KE" b="1" i="1"/>
              <a:t>maisir</a:t>
            </a:r>
            <a:r>
              <a:rPr lang="en-US" altLang="en-KE" b="1"/>
              <a:t>) and in investments aspect, </a:t>
            </a:r>
            <a:r>
              <a:rPr lang="en-US" altLang="en-KE" b="1" i="1"/>
              <a:t>riba</a:t>
            </a:r>
            <a:r>
              <a:rPr lang="en-US" altLang="en-KE" b="1"/>
              <a:t>.</a:t>
            </a:r>
          </a:p>
          <a:p>
            <a:pPr>
              <a:lnSpc>
                <a:spcPct val="90000"/>
              </a:lnSpc>
            </a:pPr>
            <a:r>
              <a:rPr lang="en-US" altLang="en-KE" b="1"/>
              <a:t>Elements of:</a:t>
            </a:r>
          </a:p>
          <a:p>
            <a:pPr lvl="1">
              <a:lnSpc>
                <a:spcPct val="90000"/>
              </a:lnSpc>
              <a:buClr>
                <a:schemeClr val="tx1"/>
              </a:buClr>
              <a:buFontTx/>
              <a:buChar char="•"/>
            </a:pPr>
            <a:r>
              <a:rPr lang="en-US" altLang="en-KE" b="1"/>
              <a:t>Uncertainty – </a:t>
            </a:r>
            <a:r>
              <a:rPr lang="en-US" altLang="en-KE" b="1" i="1"/>
              <a:t>Gharrar</a:t>
            </a:r>
            <a:r>
              <a:rPr lang="en-US" altLang="en-KE" b="1"/>
              <a:t> </a:t>
            </a:r>
          </a:p>
          <a:p>
            <a:pPr lvl="1">
              <a:lnSpc>
                <a:spcPct val="90000"/>
              </a:lnSpc>
              <a:buClr>
                <a:schemeClr val="tx1"/>
              </a:buClr>
              <a:buFontTx/>
              <a:buChar char="•"/>
            </a:pPr>
            <a:r>
              <a:rPr lang="en-US" altLang="en-KE" b="1"/>
              <a:t>Gambling – </a:t>
            </a:r>
            <a:r>
              <a:rPr lang="en-US" altLang="en-KE" b="1" i="1"/>
              <a:t>Maisir</a:t>
            </a:r>
          </a:p>
          <a:p>
            <a:pPr lvl="1">
              <a:lnSpc>
                <a:spcPct val="90000"/>
              </a:lnSpc>
              <a:buClr>
                <a:schemeClr val="tx1"/>
              </a:buClr>
              <a:buFontTx/>
              <a:buChar char="•"/>
            </a:pPr>
            <a:r>
              <a:rPr lang="en-US" altLang="en-KE" b="1"/>
              <a:t>Interest – </a:t>
            </a:r>
            <a:r>
              <a:rPr lang="en-US" altLang="en-KE" b="1" i="1"/>
              <a:t>Riba</a:t>
            </a:r>
          </a:p>
          <a:p>
            <a:pPr lvl="1">
              <a:lnSpc>
                <a:spcPct val="90000"/>
              </a:lnSpc>
              <a:buClr>
                <a:schemeClr val="tx1"/>
              </a:buClr>
              <a:buFontTx/>
              <a:buChar char="•"/>
            </a:pPr>
            <a:r>
              <a:rPr lang="en-US" altLang="en-KE" b="1"/>
              <a:t>UW + Investment Profit belongs to the Company</a:t>
            </a:r>
          </a:p>
          <a:p>
            <a:pPr>
              <a:lnSpc>
                <a:spcPct val="90000"/>
              </a:lnSpc>
            </a:pPr>
            <a:r>
              <a:rPr lang="en-US" altLang="en-KE" b="1"/>
              <a:t>Note that the Scholars do not object to insurance </a:t>
            </a:r>
            <a:r>
              <a:rPr lang="en-US" altLang="en-KE" b="1" i="1"/>
              <a:t>per se </a:t>
            </a:r>
            <a:r>
              <a:rPr lang="en-US" altLang="en-KE" b="1"/>
              <a:t> but only to certain weaknesses in the insurance contract.</a:t>
            </a:r>
          </a:p>
        </p:txBody>
      </p:sp>
      <p:pic>
        <p:nvPicPr>
          <p:cNvPr id="6" name="Picture 5" descr="A picture containing clipart&#10;&#10;Description automatically generated">
            <a:extLst>
              <a:ext uri="{FF2B5EF4-FFF2-40B4-BE49-F238E27FC236}">
                <a16:creationId xmlns:a16="http://schemas.microsoft.com/office/drawing/2014/main" id="{5EF5B236-6BE5-4658-BFA1-80DAE3182F8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extLst>
      <p:ext uri="{BB962C8B-B14F-4D97-AF65-F5344CB8AC3E}">
        <p14:creationId xmlns:p14="http://schemas.microsoft.com/office/powerpoint/2010/main" val="1616267636"/>
      </p:ext>
    </p:extLst>
  </p:cSld>
  <p:clrMapOvr>
    <a:masterClrMapping/>
  </p:clrMapOvr>
  <p:transition spd="slow">
    <p:cover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73" name="Freeform: Shape 72">
            <a:extLst>
              <a:ext uri="{FF2B5EF4-FFF2-40B4-BE49-F238E27FC236}">
                <a16:creationId xmlns:a16="http://schemas.microsoft.com/office/drawing/2014/main" id="{9610F818-219E-491F-887F-B078103BA2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39895"/>
            <a:ext cx="9143999" cy="3118104"/>
          </a:xfrm>
          <a:custGeom>
            <a:avLst/>
            <a:gdLst>
              <a:gd name="connsiteX0" fmla="*/ 0 w 12192000"/>
              <a:gd name="connsiteY0" fmla="*/ 0 h 3118104"/>
              <a:gd name="connsiteX1" fmla="*/ 3676329 w 12192000"/>
              <a:gd name="connsiteY1" fmla="*/ 0 h 3118104"/>
              <a:gd name="connsiteX2" fmla="*/ 5595257 w 12192000"/>
              <a:gd name="connsiteY2" fmla="*/ 0 h 3118104"/>
              <a:gd name="connsiteX3" fmla="*/ 5672349 w 12192000"/>
              <a:gd name="connsiteY3" fmla="*/ 0 h 3118104"/>
              <a:gd name="connsiteX4" fmla="*/ 6053347 w 12192000"/>
              <a:gd name="connsiteY4" fmla="*/ 263783 h 3118104"/>
              <a:gd name="connsiteX5" fmla="*/ 6061813 w 12192000"/>
              <a:gd name="connsiteY5" fmla="*/ 266713 h 3118104"/>
              <a:gd name="connsiteX6" fmla="*/ 6074513 w 12192000"/>
              <a:gd name="connsiteY6" fmla="*/ 271110 h 3118104"/>
              <a:gd name="connsiteX7" fmla="*/ 6087212 w 12192000"/>
              <a:gd name="connsiteY7" fmla="*/ 275506 h 3118104"/>
              <a:gd name="connsiteX8" fmla="*/ 6097797 w 12192000"/>
              <a:gd name="connsiteY8" fmla="*/ 275506 h 3118104"/>
              <a:gd name="connsiteX9" fmla="*/ 6110496 w 12192000"/>
              <a:gd name="connsiteY9" fmla="*/ 275506 h 3118104"/>
              <a:gd name="connsiteX10" fmla="*/ 6121079 w 12192000"/>
              <a:gd name="connsiteY10" fmla="*/ 271110 h 3118104"/>
              <a:gd name="connsiteX11" fmla="*/ 6133779 w 12192000"/>
              <a:gd name="connsiteY11" fmla="*/ 266713 h 3118104"/>
              <a:gd name="connsiteX12" fmla="*/ 6142246 w 12192000"/>
              <a:gd name="connsiteY12" fmla="*/ 263783 h 3118104"/>
              <a:gd name="connsiteX13" fmla="*/ 6523247 w 12192000"/>
              <a:gd name="connsiteY13" fmla="*/ 0 h 3118104"/>
              <a:gd name="connsiteX14" fmla="*/ 6596743 w 12192000"/>
              <a:gd name="connsiteY14" fmla="*/ 0 h 3118104"/>
              <a:gd name="connsiteX15" fmla="*/ 12186115 w 12192000"/>
              <a:gd name="connsiteY15" fmla="*/ 0 h 3118104"/>
              <a:gd name="connsiteX16" fmla="*/ 12192000 w 12192000"/>
              <a:gd name="connsiteY16" fmla="*/ 0 h 3118104"/>
              <a:gd name="connsiteX17" fmla="*/ 12192000 w 12192000"/>
              <a:gd name="connsiteY17" fmla="*/ 3118104 h 3118104"/>
              <a:gd name="connsiteX18" fmla="*/ 7728858 w 12192000"/>
              <a:gd name="connsiteY18" fmla="*/ 3118104 h 3118104"/>
              <a:gd name="connsiteX19" fmla="*/ 6596743 w 12192000"/>
              <a:gd name="connsiteY19" fmla="*/ 3118104 h 3118104"/>
              <a:gd name="connsiteX20" fmla="*/ 5595257 w 12192000"/>
              <a:gd name="connsiteY20" fmla="*/ 3118104 h 3118104"/>
              <a:gd name="connsiteX21" fmla="*/ 2906487 w 12192000"/>
              <a:gd name="connsiteY21" fmla="*/ 3118104 h 3118104"/>
              <a:gd name="connsiteX22" fmla="*/ 0 w 12192000"/>
              <a:gd name="connsiteY22" fmla="*/ 3118104 h 311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2000" h="3118104">
                <a:moveTo>
                  <a:pt x="0" y="0"/>
                </a:moveTo>
                <a:lnTo>
                  <a:pt x="3676329" y="0"/>
                </a:lnTo>
                <a:lnTo>
                  <a:pt x="5595257" y="0"/>
                </a:lnTo>
                <a:lnTo>
                  <a:pt x="5672349" y="0"/>
                </a:lnTo>
                <a:lnTo>
                  <a:pt x="6053347" y="263783"/>
                </a:lnTo>
                <a:lnTo>
                  <a:pt x="6061813" y="266713"/>
                </a:lnTo>
                <a:lnTo>
                  <a:pt x="6074513" y="271110"/>
                </a:lnTo>
                <a:lnTo>
                  <a:pt x="6087212" y="275506"/>
                </a:lnTo>
                <a:lnTo>
                  <a:pt x="6097797" y="275506"/>
                </a:lnTo>
                <a:lnTo>
                  <a:pt x="6110496" y="275506"/>
                </a:lnTo>
                <a:lnTo>
                  <a:pt x="6121079" y="271110"/>
                </a:lnTo>
                <a:lnTo>
                  <a:pt x="6133779" y="266713"/>
                </a:lnTo>
                <a:lnTo>
                  <a:pt x="6142246" y="263783"/>
                </a:lnTo>
                <a:lnTo>
                  <a:pt x="6523247" y="0"/>
                </a:lnTo>
                <a:lnTo>
                  <a:pt x="6596743" y="0"/>
                </a:lnTo>
                <a:lnTo>
                  <a:pt x="12186115" y="0"/>
                </a:lnTo>
                <a:lnTo>
                  <a:pt x="12192000" y="0"/>
                </a:lnTo>
                <a:lnTo>
                  <a:pt x="12192000" y="3118104"/>
                </a:lnTo>
                <a:lnTo>
                  <a:pt x="7728858" y="3118104"/>
                </a:lnTo>
                <a:lnTo>
                  <a:pt x="6596743" y="3118104"/>
                </a:lnTo>
                <a:lnTo>
                  <a:pt x="5595257" y="3118104"/>
                </a:lnTo>
                <a:lnTo>
                  <a:pt x="2906487" y="3118104"/>
                </a:lnTo>
                <a:lnTo>
                  <a:pt x="0" y="3118104"/>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42" name="Rectangle 2">
            <a:extLst>
              <a:ext uri="{FF2B5EF4-FFF2-40B4-BE49-F238E27FC236}">
                <a16:creationId xmlns:a16="http://schemas.microsoft.com/office/drawing/2014/main" id="{855804ED-E572-4C28-AF2A-F06F8D1493DE}"/>
              </a:ext>
            </a:extLst>
          </p:cNvPr>
          <p:cNvSpPr>
            <a:spLocks noGrp="1" noRot="1" noChangeArrowheads="1"/>
          </p:cNvSpPr>
          <p:nvPr>
            <p:ph type="title"/>
          </p:nvPr>
        </p:nvSpPr>
        <p:spPr>
          <a:xfrm>
            <a:off x="607500" y="4080386"/>
            <a:ext cx="7929000" cy="1388741"/>
          </a:xfrm>
        </p:spPr>
        <p:txBody>
          <a:bodyPr vert="horz" lIns="91440" tIns="45720" rIns="91440" bIns="45720" rtlCol="0" anchor="b">
            <a:normAutofit/>
          </a:bodyPr>
          <a:lstStyle/>
          <a:p>
            <a:pPr algn="ctr"/>
            <a:r>
              <a:rPr lang="en-US" altLang="en-KE" sz="5400">
                <a:solidFill>
                  <a:srgbClr val="FFFFFF"/>
                </a:solidFill>
                <a:cs typeface="+mj-cs"/>
              </a:rPr>
              <a:t>Introduction to Takaful </a:t>
            </a:r>
          </a:p>
        </p:txBody>
      </p:sp>
      <p:sp>
        <p:nvSpPr>
          <p:cNvPr id="75" name="Rounded Rectangle 16">
            <a:extLst>
              <a:ext uri="{FF2B5EF4-FFF2-40B4-BE49-F238E27FC236}">
                <a16:creationId xmlns:a16="http://schemas.microsoft.com/office/drawing/2014/main" id="{5A086AAD-1108-41EB-A7C9-5E22CA942E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854" y="643464"/>
            <a:ext cx="5818353" cy="2817491"/>
          </a:xfrm>
          <a:prstGeom prst="roundRect">
            <a:avLst>
              <a:gd name="adj" fmla="val 3513"/>
            </a:avLst>
          </a:prstGeom>
          <a:solidFill>
            <a:schemeClr val="bg1"/>
          </a:solidFill>
          <a:ln>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clipart&#10;&#10;Description automatically generated">
            <a:extLst>
              <a:ext uri="{FF2B5EF4-FFF2-40B4-BE49-F238E27FC236}">
                <a16:creationId xmlns:a16="http://schemas.microsoft.com/office/drawing/2014/main" id="{A76F8D18-07EE-4B3F-9012-7D646E588E3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850922" y="971373"/>
            <a:ext cx="5435261" cy="2146928"/>
          </a:xfrm>
          <a:prstGeom prst="rect">
            <a:avLst/>
          </a:prstGeom>
        </p:spPr>
      </p:pic>
    </p:spTree>
  </p:cSld>
  <p:clrMapOvr>
    <a:overrideClrMapping bg1="lt1" tx1="dk1" bg2="lt2" tx2="dk2" accent1="accent1" accent2="accent2" accent3="accent3" accent4="accent4" accent5="accent5" accent6="accent6" hlink="hlink" folHlink="folHlink"/>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35C44DBB-AD7C-4682-B258-6367305D20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213" name="Rectangle 5">
            <a:extLst>
              <a:ext uri="{FF2B5EF4-FFF2-40B4-BE49-F238E27FC236}">
                <a16:creationId xmlns:a16="http://schemas.microsoft.com/office/drawing/2014/main" id="{502F0C2D-8A4C-4189-A99A-3A289E538EF6}"/>
              </a:ext>
            </a:extLst>
          </p:cNvPr>
          <p:cNvSpPr>
            <a:spLocks noGrp="1" noChangeArrowheads="1"/>
          </p:cNvSpPr>
          <p:nvPr>
            <p:ph type="title"/>
          </p:nvPr>
        </p:nvSpPr>
        <p:spPr>
          <a:xfrm>
            <a:off x="723900" y="1218476"/>
            <a:ext cx="2390488" cy="4421050"/>
          </a:xfrm>
          <a:effectLst/>
        </p:spPr>
        <p:txBody>
          <a:bodyPr anchor="ctr" anchorCtr="1">
            <a:normAutofit/>
          </a:bodyPr>
          <a:lstStyle/>
          <a:p>
            <a:pPr algn="r"/>
            <a:r>
              <a:rPr lang="en-US" altLang="en-KE" sz="2800">
                <a:solidFill>
                  <a:schemeClr val="tx1"/>
                </a:solidFill>
              </a:rPr>
              <a:t>Meaning of Takaful</a:t>
            </a:r>
          </a:p>
        </p:txBody>
      </p:sp>
      <p:cxnSp>
        <p:nvCxnSpPr>
          <p:cNvPr id="76" name="Straight Connector 75">
            <a:extLst>
              <a:ext uri="{FF2B5EF4-FFF2-40B4-BE49-F238E27FC236}">
                <a16:creationId xmlns:a16="http://schemas.microsoft.com/office/drawing/2014/main" id="{A1CED323-FAF0-4E0B-8717-FC1F468A28F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225"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22211" name="Rectangle 3">
            <a:extLst>
              <a:ext uri="{FF2B5EF4-FFF2-40B4-BE49-F238E27FC236}">
                <a16:creationId xmlns:a16="http://schemas.microsoft.com/office/drawing/2014/main" id="{6C202671-1695-49A8-BC0A-18E83BECDD9C}"/>
              </a:ext>
            </a:extLst>
          </p:cNvPr>
          <p:cNvSpPr>
            <a:spLocks noGrp="1" noChangeArrowheads="1"/>
          </p:cNvSpPr>
          <p:nvPr>
            <p:ph idx="1"/>
          </p:nvPr>
        </p:nvSpPr>
        <p:spPr>
          <a:xfrm>
            <a:off x="3860063" y="1218475"/>
            <a:ext cx="4560037" cy="4421051"/>
          </a:xfrm>
          <a:effectLst/>
        </p:spPr>
        <p:txBody>
          <a:bodyPr>
            <a:normAutofit/>
          </a:bodyPr>
          <a:lstStyle/>
          <a:p>
            <a:r>
              <a:rPr lang="en-US" altLang="en-KE" sz="1400" b="1"/>
              <a:t>Takaful comes from the Arabic root-word ‘kafala’ — guarantee.</a:t>
            </a:r>
          </a:p>
          <a:p>
            <a:pPr>
              <a:buFont typeface="Wingdings" panose="05000000000000000000" pitchFamily="2" charset="2"/>
              <a:buNone/>
            </a:pPr>
            <a:endParaRPr lang="en-US" altLang="en-KE" sz="1400" b="1"/>
          </a:p>
          <a:p>
            <a:r>
              <a:rPr lang="en-US" altLang="en-KE" sz="1400" b="1"/>
              <a:t>Takaful means mutual protection and joint guarantee.</a:t>
            </a:r>
          </a:p>
          <a:p>
            <a:pPr>
              <a:buFont typeface="Wingdings" panose="05000000000000000000" pitchFamily="2" charset="2"/>
              <a:buNone/>
            </a:pPr>
            <a:endParaRPr lang="en-US" altLang="en-KE" sz="1400" b="1"/>
          </a:p>
          <a:p>
            <a:r>
              <a:rPr lang="en-US" altLang="en-KE" sz="1400" b="1"/>
              <a:t>Operationally, takaful refers to participants mutually contributing to a common fund with   the purpose of having mutual indemnity in the case of peril or loss.</a:t>
            </a:r>
          </a:p>
        </p:txBody>
      </p:sp>
      <p:pic>
        <p:nvPicPr>
          <p:cNvPr id="4" name="Picture 3" descr="A picture containing clipart&#10;&#10;Description automatically generated">
            <a:extLst>
              <a:ext uri="{FF2B5EF4-FFF2-40B4-BE49-F238E27FC236}">
                <a16:creationId xmlns:a16="http://schemas.microsoft.com/office/drawing/2014/main" id="{E93D0FA3-E6A6-4DF1-BF1D-DC9E4309F2B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cover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138" name="Rectangle 2">
            <a:extLst>
              <a:ext uri="{FF2B5EF4-FFF2-40B4-BE49-F238E27FC236}">
                <a16:creationId xmlns:a16="http://schemas.microsoft.com/office/drawing/2014/main" id="{96AC41C8-B2AD-4B9C-AF3D-7B91AED2E2EC}"/>
              </a:ext>
            </a:extLst>
          </p:cNvPr>
          <p:cNvSpPr>
            <a:spLocks noGrp="1" noRot="1" noChangeArrowheads="1"/>
          </p:cNvSpPr>
          <p:nvPr>
            <p:ph type="title"/>
          </p:nvPr>
        </p:nvSpPr>
        <p:spPr>
          <a:xfrm>
            <a:off x="6324618" y="1303113"/>
            <a:ext cx="2529060" cy="4251775"/>
          </a:xfrm>
          <a:effectLst/>
        </p:spPr>
        <p:txBody>
          <a:bodyPr anchor="ctr">
            <a:normAutofit/>
          </a:bodyPr>
          <a:lstStyle/>
          <a:p>
            <a:r>
              <a:rPr lang="en-US" altLang="en-KE" sz="3700" dirty="0"/>
              <a:t>Reference — </a:t>
            </a:r>
            <a:br>
              <a:rPr lang="en-US" altLang="en-KE" sz="3700" dirty="0"/>
            </a:br>
            <a:r>
              <a:rPr lang="en-US" altLang="en-KE" sz="3700" dirty="0"/>
              <a:t>Al Quran: </a:t>
            </a:r>
          </a:p>
        </p:txBody>
      </p:sp>
      <p:sp useBgFill="1">
        <p:nvSpPr>
          <p:cNvPr id="74" name="Freeform: Shape 73">
            <a:extLst>
              <a:ext uri="{FF2B5EF4-FFF2-40B4-BE49-F238E27FC236}">
                <a16:creationId xmlns:a16="http://schemas.microsoft.com/office/drawing/2014/main" id="{68F2977E-E0AE-4EB4-A059-59E908EB86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357180" y="357180"/>
            <a:ext cx="6858002" cy="6143643"/>
          </a:xfrm>
          <a:custGeom>
            <a:avLst/>
            <a:gdLst>
              <a:gd name="connsiteX0" fmla="*/ 6858002 w 6858002"/>
              <a:gd name="connsiteY0" fmla="*/ 6080676 h 8191524"/>
              <a:gd name="connsiteX1" fmla="*/ 3829244 w 6858002"/>
              <a:gd name="connsiteY1" fmla="*/ 8068294 h 8191524"/>
              <a:gd name="connsiteX2" fmla="*/ 3827371 w 6858002"/>
              <a:gd name="connsiteY2" fmla="*/ 8069839 h 8191524"/>
              <a:gd name="connsiteX3" fmla="*/ 3824585 w 6858002"/>
              <a:gd name="connsiteY3" fmla="*/ 8071350 h 8191524"/>
              <a:gd name="connsiteX4" fmla="*/ 3798695 w 6858002"/>
              <a:gd name="connsiteY4" fmla="*/ 8088342 h 8191524"/>
              <a:gd name="connsiteX5" fmla="*/ 3785013 w 6858002"/>
              <a:gd name="connsiteY5" fmla="*/ 8092830 h 8191524"/>
              <a:gd name="connsiteX6" fmla="*/ 3706341 w 6858002"/>
              <a:gd name="connsiteY6" fmla="*/ 8135531 h 8191524"/>
              <a:gd name="connsiteX7" fmla="*/ 3429000 w 6858002"/>
              <a:gd name="connsiteY7" fmla="*/ 8191524 h 8191524"/>
              <a:gd name="connsiteX8" fmla="*/ 3151660 w 6858002"/>
              <a:gd name="connsiteY8" fmla="*/ 8135531 h 8191524"/>
              <a:gd name="connsiteX9" fmla="*/ 3072998 w 6858002"/>
              <a:gd name="connsiteY9" fmla="*/ 8092835 h 8191524"/>
              <a:gd name="connsiteX10" fmla="*/ 3059300 w 6858002"/>
              <a:gd name="connsiteY10" fmla="*/ 8088342 h 8191524"/>
              <a:gd name="connsiteX11" fmla="*/ 3033385 w 6858002"/>
              <a:gd name="connsiteY11" fmla="*/ 8071334 h 8191524"/>
              <a:gd name="connsiteX12" fmla="*/ 3030629 w 6858002"/>
              <a:gd name="connsiteY12" fmla="*/ 8069839 h 8191524"/>
              <a:gd name="connsiteX13" fmla="*/ 3028777 w 6858002"/>
              <a:gd name="connsiteY13" fmla="*/ 8068310 h 8191524"/>
              <a:gd name="connsiteX14" fmla="*/ 2 w 6858002"/>
              <a:gd name="connsiteY14" fmla="*/ 6080676 h 8191524"/>
              <a:gd name="connsiteX15" fmla="*/ 6858002 w 6858002"/>
              <a:gd name="connsiteY15" fmla="*/ 0 h 8191524"/>
              <a:gd name="connsiteX16" fmla="*/ 6858002 w 6858002"/>
              <a:gd name="connsiteY16" fmla="*/ 2634972 h 8191524"/>
              <a:gd name="connsiteX17" fmla="*/ 6858002 w 6858002"/>
              <a:gd name="connsiteY17" fmla="*/ 2984308 h 8191524"/>
              <a:gd name="connsiteX18" fmla="*/ 6858002 w 6858002"/>
              <a:gd name="connsiteY18" fmla="*/ 3291840 h 8191524"/>
              <a:gd name="connsiteX19" fmla="*/ 6858002 w 6858002"/>
              <a:gd name="connsiteY19" fmla="*/ 6080675 h 8191524"/>
              <a:gd name="connsiteX20" fmla="*/ 2 w 6858002"/>
              <a:gd name="connsiteY20" fmla="*/ 6080675 h 8191524"/>
              <a:gd name="connsiteX21" fmla="*/ 2 w 6858002"/>
              <a:gd name="connsiteY21" fmla="*/ 3291840 h 8191524"/>
              <a:gd name="connsiteX22" fmla="*/ 0 w 6858002"/>
              <a:gd name="connsiteY22" fmla="*/ 3291840 h 8191524"/>
              <a:gd name="connsiteX23" fmla="*/ 0 w 6858002"/>
              <a:gd name="connsiteY23" fmla="*/ 0 h 819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58002" h="8191524">
                <a:moveTo>
                  <a:pt x="6858002" y="6080676"/>
                </a:moveTo>
                <a:lnTo>
                  <a:pt x="3829244" y="8068294"/>
                </a:lnTo>
                <a:lnTo>
                  <a:pt x="3827371" y="8069839"/>
                </a:lnTo>
                <a:lnTo>
                  <a:pt x="3824585" y="8071350"/>
                </a:lnTo>
                <a:lnTo>
                  <a:pt x="3798695" y="8088342"/>
                </a:lnTo>
                <a:lnTo>
                  <a:pt x="3785013" y="8092830"/>
                </a:lnTo>
                <a:lnTo>
                  <a:pt x="3706341" y="8135531"/>
                </a:lnTo>
                <a:cubicBezTo>
                  <a:pt x="3621098" y="8171586"/>
                  <a:pt x="3527377" y="8191524"/>
                  <a:pt x="3429000" y="8191524"/>
                </a:cubicBezTo>
                <a:cubicBezTo>
                  <a:pt x="3330623" y="8191524"/>
                  <a:pt x="3236903" y="8171586"/>
                  <a:pt x="3151660" y="8135531"/>
                </a:cubicBezTo>
                <a:lnTo>
                  <a:pt x="3072998" y="8092835"/>
                </a:lnTo>
                <a:lnTo>
                  <a:pt x="3059300" y="8088342"/>
                </a:lnTo>
                <a:lnTo>
                  <a:pt x="3033385" y="8071334"/>
                </a:lnTo>
                <a:lnTo>
                  <a:pt x="3030629" y="8069839"/>
                </a:lnTo>
                <a:lnTo>
                  <a:pt x="3028777" y="8068310"/>
                </a:lnTo>
                <a:lnTo>
                  <a:pt x="2" y="6080676"/>
                </a:lnTo>
                <a:close/>
                <a:moveTo>
                  <a:pt x="6858002" y="0"/>
                </a:moveTo>
                <a:lnTo>
                  <a:pt x="6858002" y="2634972"/>
                </a:lnTo>
                <a:lnTo>
                  <a:pt x="6858002" y="2984308"/>
                </a:lnTo>
                <a:lnTo>
                  <a:pt x="6858002" y="3291840"/>
                </a:lnTo>
                <a:lnTo>
                  <a:pt x="6858002" y="6080675"/>
                </a:lnTo>
                <a:lnTo>
                  <a:pt x="2" y="6080675"/>
                </a:lnTo>
                <a:lnTo>
                  <a:pt x="2" y="3291840"/>
                </a:lnTo>
                <a:lnTo>
                  <a:pt x="0" y="3291840"/>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19139" name="Rectangle 3">
            <a:extLst>
              <a:ext uri="{FF2B5EF4-FFF2-40B4-BE49-F238E27FC236}">
                <a16:creationId xmlns:a16="http://schemas.microsoft.com/office/drawing/2014/main" id="{FE9804FB-3D10-4528-89E2-1B6B61F6A697}"/>
              </a:ext>
            </a:extLst>
          </p:cNvPr>
          <p:cNvSpPr>
            <a:spLocks noGrp="1" noChangeArrowheads="1"/>
          </p:cNvSpPr>
          <p:nvPr>
            <p:ph idx="1"/>
          </p:nvPr>
        </p:nvSpPr>
        <p:spPr>
          <a:xfrm>
            <a:off x="338635" y="978993"/>
            <a:ext cx="4373214" cy="4900014"/>
          </a:xfrm>
          <a:effectLst/>
        </p:spPr>
        <p:txBody>
          <a:bodyPr>
            <a:normAutofit/>
          </a:bodyPr>
          <a:lstStyle/>
          <a:p>
            <a:r>
              <a:rPr lang="en-US" altLang="en-KE" b="1" i="1"/>
              <a:t>“Help (ta’awan) one another in furthering virtue (birr) and Allah consciousness (taqwa) and do not help one another in furthering evil and enmity”. Al Maidah: verse 2 (5:2).</a:t>
            </a:r>
          </a:p>
          <a:p>
            <a:pPr>
              <a:buFont typeface="Wingdings" panose="05000000000000000000" pitchFamily="2" charset="2"/>
              <a:buNone/>
            </a:pPr>
            <a:endParaRPr lang="en-US" altLang="en-KE" b="1" i="1"/>
          </a:p>
          <a:p>
            <a:r>
              <a:rPr lang="en-US" altLang="en-KE" b="1"/>
              <a:t>Takaful is a form of mutual help (ta’awun) in furthering good/virtue by helping others who are in need / in hardship .</a:t>
            </a:r>
          </a:p>
        </p:txBody>
      </p:sp>
      <p:pic>
        <p:nvPicPr>
          <p:cNvPr id="4" name="Picture 3" descr="A picture containing clipart&#10;&#10;Description automatically generated">
            <a:extLst>
              <a:ext uri="{FF2B5EF4-FFF2-40B4-BE49-F238E27FC236}">
                <a16:creationId xmlns:a16="http://schemas.microsoft.com/office/drawing/2014/main" id="{1C13C535-A591-41D0-B2BC-8D6CF796884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cover dir="ld"/>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89A69AF-D57B-49B4-886C-D4A5DC1944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CABDC08D-6093-4397-92D4-54D00E2BB1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a16="http://schemas.microsoft.com/office/drawing/2014/main" xmlns:p14="http://schemas.microsoft.com/office/powerpoint/2010/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21186" name="Rectangle 2">
            <a:extLst>
              <a:ext uri="{FF2B5EF4-FFF2-40B4-BE49-F238E27FC236}">
                <a16:creationId xmlns:a16="http://schemas.microsoft.com/office/drawing/2014/main" id="{9A9A1AC8-BC42-49CC-92F0-9785EBE0087B}"/>
              </a:ext>
            </a:extLst>
          </p:cNvPr>
          <p:cNvSpPr>
            <a:spLocks noGrp="1" noRot="1" noChangeArrowheads="1"/>
          </p:cNvSpPr>
          <p:nvPr>
            <p:ph type="title"/>
          </p:nvPr>
        </p:nvSpPr>
        <p:spPr>
          <a:xfrm>
            <a:off x="338636" y="1734857"/>
            <a:ext cx="2824112" cy="3388287"/>
          </a:xfrm>
        </p:spPr>
        <p:txBody>
          <a:bodyPr anchor="ctr">
            <a:normAutofit/>
          </a:bodyPr>
          <a:lstStyle/>
          <a:p>
            <a:r>
              <a:rPr lang="en-US" altLang="en-KE"/>
              <a:t>Reference – Hadith:</a:t>
            </a:r>
          </a:p>
        </p:txBody>
      </p:sp>
      <p:sp>
        <p:nvSpPr>
          <p:cNvPr id="221187" name="Rectangle 3">
            <a:extLst>
              <a:ext uri="{FF2B5EF4-FFF2-40B4-BE49-F238E27FC236}">
                <a16:creationId xmlns:a16="http://schemas.microsoft.com/office/drawing/2014/main" id="{A93E654A-B382-40BA-B00D-2874EF889EBB}"/>
              </a:ext>
            </a:extLst>
          </p:cNvPr>
          <p:cNvSpPr>
            <a:spLocks noGrp="1" noChangeArrowheads="1"/>
          </p:cNvSpPr>
          <p:nvPr>
            <p:ph idx="1"/>
          </p:nvPr>
        </p:nvSpPr>
        <p:spPr>
          <a:xfrm>
            <a:off x="4506051" y="978993"/>
            <a:ext cx="4023913" cy="4900014"/>
          </a:xfrm>
          <a:effectLst/>
        </p:spPr>
        <p:txBody>
          <a:bodyPr>
            <a:normAutofit/>
          </a:bodyPr>
          <a:lstStyle/>
          <a:p>
            <a:endParaRPr lang="en-US" altLang="en-KE" i="1"/>
          </a:p>
          <a:p>
            <a:r>
              <a:rPr lang="en-US" altLang="en-KE" b="1" i="1"/>
              <a:t>“tie the camel first, then submit (tawakkal) to the will of Allah”</a:t>
            </a:r>
            <a:r>
              <a:rPr lang="en-US" altLang="en-KE" b="1"/>
              <a:t> </a:t>
            </a:r>
          </a:p>
          <a:p>
            <a:pPr>
              <a:buFont typeface="Wingdings" panose="05000000000000000000" pitchFamily="2" charset="2"/>
              <a:buNone/>
            </a:pPr>
            <a:r>
              <a:rPr lang="en-US" altLang="en-KE" b="1"/>
              <a:t>   The hadith implied a strategy to mitigate/reduce risk.</a:t>
            </a:r>
          </a:p>
          <a:p>
            <a:r>
              <a:rPr lang="en-US" altLang="en-KE" b="1"/>
              <a:t>Takaful provides a strategy of risk mitigation/reduction by virtue of collective risk taking that distributes risks and losses to a large number of participants. This mitigates the otherwise very damaging losses, if borne individually. </a:t>
            </a:r>
          </a:p>
        </p:txBody>
      </p:sp>
      <p:pic>
        <p:nvPicPr>
          <p:cNvPr id="4" name="Picture 3" descr="A picture containing clipart&#10;&#10;Description automatically generated">
            <a:extLst>
              <a:ext uri="{FF2B5EF4-FFF2-40B4-BE49-F238E27FC236}">
                <a16:creationId xmlns:a16="http://schemas.microsoft.com/office/drawing/2014/main" id="{3B1F40D6-A266-42E8-9268-A5FCA7711D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140120" y="6460230"/>
            <a:ext cx="1003880" cy="397770"/>
          </a:xfrm>
          <a:prstGeom prst="rect">
            <a:avLst/>
          </a:prstGeom>
        </p:spPr>
      </p:pic>
    </p:spTree>
  </p:cSld>
  <p:clrMapOvr>
    <a:masterClrMapping/>
  </p:clrMapOvr>
  <p:transition spd="slow">
    <p:cover dir="l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2709</TotalTime>
  <Words>1062</Words>
  <Application>Microsoft Office PowerPoint</Application>
  <PresentationFormat>On-screen Show (4:3)</PresentationFormat>
  <Paragraphs>178</Paragraphs>
  <Slides>23</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4" baseType="lpstr">
      <vt:lpstr>Arial</vt:lpstr>
      <vt:lpstr>Century Gothic</vt:lpstr>
      <vt:lpstr>Garamond</vt:lpstr>
      <vt:lpstr>Palatino Linotype</vt:lpstr>
      <vt:lpstr>Tahoma</vt:lpstr>
      <vt:lpstr>Times New Roman</vt:lpstr>
      <vt:lpstr>Trebuchet MS</vt:lpstr>
      <vt:lpstr>Wingdings</vt:lpstr>
      <vt:lpstr>Wingdings 2</vt:lpstr>
      <vt:lpstr>Quotable</vt:lpstr>
      <vt:lpstr>Photo Editor Photo</vt:lpstr>
      <vt:lpstr>Takaful </vt:lpstr>
      <vt:lpstr>Outline of Presentation</vt:lpstr>
      <vt:lpstr>Objections to Conventional Insurance </vt:lpstr>
      <vt:lpstr>Insurance Defined</vt:lpstr>
      <vt:lpstr>Objections to Conventional Insurance</vt:lpstr>
      <vt:lpstr>Introduction to Takaful </vt:lpstr>
      <vt:lpstr>Meaning of Takaful</vt:lpstr>
      <vt:lpstr>Reference —  Al Quran: </vt:lpstr>
      <vt:lpstr>Reference – Hadith:</vt:lpstr>
      <vt:lpstr>Fiqh Academy Resolution 1985</vt:lpstr>
      <vt:lpstr>Basic Elements of Takaful</vt:lpstr>
      <vt:lpstr>Main drivers of Takaful</vt:lpstr>
      <vt:lpstr>Comparing Takaful to Conventional Insurance </vt:lpstr>
      <vt:lpstr>Takaful Through Time</vt:lpstr>
      <vt:lpstr>Takaful through Time</vt:lpstr>
      <vt:lpstr>Takaful through Time… (Cont’d.)</vt:lpstr>
      <vt:lpstr>PowerPoint Presentation</vt:lpstr>
      <vt:lpstr>PowerPoint Presentation</vt:lpstr>
      <vt:lpstr>PowerPoint Presentation</vt:lpstr>
      <vt:lpstr>ReTakaful</vt:lpstr>
      <vt:lpstr>TAKAFUL - TARGET MARKET</vt:lpstr>
      <vt:lpstr>Challenges to Takaful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Takaful</dc:title>
  <dc:creator>Bilal Laving</dc:creator>
  <cp:lastModifiedBy>user</cp:lastModifiedBy>
  <cp:revision>6</cp:revision>
  <dcterms:created xsi:type="dcterms:W3CDTF">2019-07-24T12:09:27Z</dcterms:created>
  <dcterms:modified xsi:type="dcterms:W3CDTF">2021-07-07T20:34:34Z</dcterms:modified>
</cp:coreProperties>
</file>